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2" r:id="rId5"/>
    <p:sldId id="871" r:id="rId6"/>
    <p:sldId id="261" r:id="rId7"/>
    <p:sldId id="868" r:id="rId8"/>
    <p:sldId id="866" r:id="rId9"/>
    <p:sldId id="867" r:id="rId10"/>
    <p:sldId id="263" r:id="rId11"/>
    <p:sldId id="266" r:id="rId12"/>
    <p:sldId id="257" r:id="rId13"/>
    <p:sldId id="869" r:id="rId14"/>
    <p:sldId id="870" r:id="rId15"/>
    <p:sldId id="264" r:id="rId16"/>
    <p:sldId id="8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p:restoredTop sz="94599"/>
  </p:normalViewPr>
  <p:slideViewPr>
    <p:cSldViewPr snapToGrid="0" snapToObjects="1">
      <p:cViewPr varScale="1">
        <p:scale>
          <a:sx n="114" d="100"/>
          <a:sy n="114" d="100"/>
        </p:scale>
        <p:origin x="512"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786E4-6AE2-4CAC-BA32-FF87E94FB8A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2AF8C39-9683-4E0A-A36C-857737D41CD5}">
      <dgm:prSet/>
      <dgm:spPr/>
      <dgm:t>
        <a:bodyPr/>
        <a:lstStyle/>
        <a:p>
          <a:r>
            <a:rPr lang="fr-FR" baseline="0"/>
            <a:t>TOUCHER LES MANAGERS, cadres DIRIGEANTS, RH : en poste ou futurs (écoles de commerce, ingénieurs…) </a:t>
          </a:r>
          <a:endParaRPr lang="en-US"/>
        </a:p>
      </dgm:t>
    </dgm:pt>
    <dgm:pt modelId="{2544EABB-76C3-4305-B2C6-130FCEB0F6AD}" type="parTrans" cxnId="{224A05A7-B1E4-451A-B8AB-A9C4DC61CD57}">
      <dgm:prSet/>
      <dgm:spPr/>
      <dgm:t>
        <a:bodyPr/>
        <a:lstStyle/>
        <a:p>
          <a:endParaRPr lang="en-US"/>
        </a:p>
      </dgm:t>
    </dgm:pt>
    <dgm:pt modelId="{B048BAF6-7CF6-44CB-8FE3-7D699A49E6FA}" type="sibTrans" cxnId="{224A05A7-B1E4-451A-B8AB-A9C4DC61CD57}">
      <dgm:prSet/>
      <dgm:spPr/>
      <dgm:t>
        <a:bodyPr/>
        <a:lstStyle/>
        <a:p>
          <a:endParaRPr lang="en-US"/>
        </a:p>
      </dgm:t>
    </dgm:pt>
    <dgm:pt modelId="{5F7279FF-AECD-45CC-9A4A-43E7E42BB886}">
      <dgm:prSet custT="1"/>
      <dgm:spPr/>
      <dgm:t>
        <a:bodyPr/>
        <a:lstStyle/>
        <a:p>
          <a:r>
            <a:rPr lang="fr-FR" sz="1400" kern="1200" baseline="0" dirty="0"/>
            <a:t>Toucher </a:t>
          </a:r>
          <a:r>
            <a:rPr lang="fr-FR" sz="1400" kern="1200" cap="all" baseline="0" dirty="0">
              <a:solidFill>
                <a:prstClr val="black">
                  <a:hueOff val="0"/>
                  <a:satOff val="0"/>
                  <a:lumOff val="0"/>
                  <a:alphaOff val="0"/>
                </a:prstClr>
              </a:solidFill>
              <a:latin typeface="Tw Cen MT" panose="020B0602020104020603"/>
              <a:ea typeface="+mn-ea"/>
              <a:cs typeface="+mn-cs"/>
            </a:rPr>
            <a:t>le grand public </a:t>
          </a:r>
          <a:r>
            <a:rPr lang="fr-FR" sz="1400" kern="1200" baseline="0" dirty="0"/>
            <a:t>dans sa </a:t>
          </a:r>
          <a:r>
            <a:rPr lang="fr-FR" sz="1400" kern="1200" cap="all" baseline="0" dirty="0">
              <a:solidFill>
                <a:prstClr val="black">
                  <a:hueOff val="0"/>
                  <a:satOff val="0"/>
                  <a:lumOff val="0"/>
                  <a:alphaOff val="0"/>
                </a:prstClr>
              </a:solidFill>
              <a:latin typeface="Tw Cen MT" panose="020B0602020104020603"/>
              <a:ea typeface="+mn-ea"/>
              <a:cs typeface="+mn-cs"/>
            </a:rPr>
            <a:t>facette professionnelle </a:t>
          </a:r>
          <a:r>
            <a:rPr lang="fr-FR" sz="1400" kern="1200" baseline="0" dirty="0"/>
            <a:t>: tous ceux qui travaillent en entreprises et on eu a subir des difficultés (harcèlement, management toxique, </a:t>
          </a:r>
          <a:r>
            <a:rPr lang="fr-FR" sz="1400" kern="1200" baseline="0" dirty="0" err="1"/>
            <a:t>burn-out</a:t>
          </a:r>
          <a:r>
            <a:rPr lang="fr-FR" sz="1400" kern="1200" baseline="0" dirty="0"/>
            <a:t>, épuisement) </a:t>
          </a:r>
          <a:endParaRPr lang="en-US" sz="1400" kern="1200" dirty="0"/>
        </a:p>
      </dgm:t>
    </dgm:pt>
    <dgm:pt modelId="{E2A61684-03B7-4B56-A292-4243F6D51E85}" type="parTrans" cxnId="{EE25165E-D8C6-4A92-9237-3C4A714E1F1A}">
      <dgm:prSet/>
      <dgm:spPr/>
      <dgm:t>
        <a:bodyPr/>
        <a:lstStyle/>
        <a:p>
          <a:endParaRPr lang="en-US"/>
        </a:p>
      </dgm:t>
    </dgm:pt>
    <dgm:pt modelId="{3D7C73D8-F2B2-4421-89AE-6BA0342CE744}" type="sibTrans" cxnId="{EE25165E-D8C6-4A92-9237-3C4A714E1F1A}">
      <dgm:prSet/>
      <dgm:spPr/>
      <dgm:t>
        <a:bodyPr/>
        <a:lstStyle/>
        <a:p>
          <a:endParaRPr lang="en-US"/>
        </a:p>
      </dgm:t>
    </dgm:pt>
    <dgm:pt modelId="{DCFD4C6A-0D23-4EB1-AE79-369FB248F3C3}">
      <dgm:prSet/>
      <dgm:spPr/>
      <dgm:t>
        <a:bodyPr/>
        <a:lstStyle/>
        <a:p>
          <a:r>
            <a:rPr lang="fr-FR" baseline="0" dirty="0"/>
            <a:t>Toucher les </a:t>
          </a:r>
          <a:r>
            <a:rPr lang="fr-FR" cap="all" baseline="0" dirty="0"/>
            <a:t>leaders d’opinion </a:t>
          </a:r>
          <a:r>
            <a:rPr lang="fr-FR" baseline="0" dirty="0"/>
            <a:t>par rapport a des sujets généraux de société: </a:t>
          </a:r>
          <a:r>
            <a:rPr lang="fr-FR" baseline="0" dirty="0" err="1"/>
            <a:t>dégagisme</a:t>
          </a:r>
          <a:r>
            <a:rPr lang="fr-FR" baseline="0" dirty="0"/>
            <a:t> des quinquas, âge de la retraite, système </a:t>
          </a:r>
          <a:r>
            <a:rPr lang="fr-FR" baseline="0" dirty="0" err="1"/>
            <a:t>neo</a:t>
          </a:r>
          <a:r>
            <a:rPr lang="fr-FR" baseline="0" dirty="0"/>
            <a:t> capitaliste, dirigeants touchés par </a:t>
          </a:r>
          <a:r>
            <a:rPr lang="fr-FR" baseline="0" dirty="0" err="1"/>
            <a:t>syndrôme</a:t>
          </a:r>
          <a:r>
            <a:rPr lang="fr-FR" baseline="0" dirty="0"/>
            <a:t> d’</a:t>
          </a:r>
          <a:r>
            <a:rPr lang="fr-FR" baseline="0" dirty="0" err="1"/>
            <a:t>Hubris</a:t>
          </a:r>
          <a:r>
            <a:rPr lang="fr-FR" baseline="0" dirty="0"/>
            <a:t>…Harcèlement en entreprise (autre que sexuel)  HARCELEMENT MORAL </a:t>
          </a:r>
          <a:endParaRPr lang="en-US" dirty="0"/>
        </a:p>
      </dgm:t>
    </dgm:pt>
    <dgm:pt modelId="{7E29A177-EA09-43C0-949D-0EE98CE12CA5}" type="parTrans" cxnId="{C4805591-90AF-4A7B-B4D5-28C2BD7D8296}">
      <dgm:prSet/>
      <dgm:spPr/>
      <dgm:t>
        <a:bodyPr/>
        <a:lstStyle/>
        <a:p>
          <a:endParaRPr lang="en-US"/>
        </a:p>
      </dgm:t>
    </dgm:pt>
    <dgm:pt modelId="{A9A1D816-E9DD-4EED-9811-6D05C25A67FA}" type="sibTrans" cxnId="{C4805591-90AF-4A7B-B4D5-28C2BD7D8296}">
      <dgm:prSet/>
      <dgm:spPr/>
      <dgm:t>
        <a:bodyPr/>
        <a:lstStyle/>
        <a:p>
          <a:endParaRPr lang="en-US"/>
        </a:p>
      </dgm:t>
    </dgm:pt>
    <dgm:pt modelId="{ABBCED44-66A9-C34C-919E-8C34C3AD3A02}" type="pres">
      <dgm:prSet presAssocID="{7A7786E4-6AE2-4CAC-BA32-FF87E94FB8AA}" presName="hierChild1" presStyleCnt="0">
        <dgm:presLayoutVars>
          <dgm:chPref val="1"/>
          <dgm:dir/>
          <dgm:animOne val="branch"/>
          <dgm:animLvl val="lvl"/>
          <dgm:resizeHandles/>
        </dgm:presLayoutVars>
      </dgm:prSet>
      <dgm:spPr/>
    </dgm:pt>
    <dgm:pt modelId="{DFAA0465-FB34-2744-8C47-C3FC292168A4}" type="pres">
      <dgm:prSet presAssocID="{42AF8C39-9683-4E0A-A36C-857737D41CD5}" presName="hierRoot1" presStyleCnt="0"/>
      <dgm:spPr/>
    </dgm:pt>
    <dgm:pt modelId="{CED1A404-2E89-7642-B2BE-DD77C6B6976E}" type="pres">
      <dgm:prSet presAssocID="{42AF8C39-9683-4E0A-A36C-857737D41CD5}" presName="composite" presStyleCnt="0"/>
      <dgm:spPr/>
    </dgm:pt>
    <dgm:pt modelId="{BB7B3F3D-789F-4844-901C-425A73215EE1}" type="pres">
      <dgm:prSet presAssocID="{42AF8C39-9683-4E0A-A36C-857737D41CD5}" presName="background" presStyleLbl="node0" presStyleIdx="0" presStyleCnt="3"/>
      <dgm:spPr/>
    </dgm:pt>
    <dgm:pt modelId="{6D7255CA-6435-A143-902A-234E009B69EB}" type="pres">
      <dgm:prSet presAssocID="{42AF8C39-9683-4E0A-A36C-857737D41CD5}" presName="text" presStyleLbl="fgAcc0" presStyleIdx="0" presStyleCnt="3">
        <dgm:presLayoutVars>
          <dgm:chPref val="3"/>
        </dgm:presLayoutVars>
      </dgm:prSet>
      <dgm:spPr/>
    </dgm:pt>
    <dgm:pt modelId="{78677AC5-B241-D741-A90C-AAE96F9EBDB8}" type="pres">
      <dgm:prSet presAssocID="{42AF8C39-9683-4E0A-A36C-857737D41CD5}" presName="hierChild2" presStyleCnt="0"/>
      <dgm:spPr/>
    </dgm:pt>
    <dgm:pt modelId="{16B9450E-0E1A-304C-9A91-5A8977972203}" type="pres">
      <dgm:prSet presAssocID="{5F7279FF-AECD-45CC-9A4A-43E7E42BB886}" presName="hierRoot1" presStyleCnt="0"/>
      <dgm:spPr/>
    </dgm:pt>
    <dgm:pt modelId="{47C7C08A-536A-D24A-B3B9-457EBDA4F0E2}" type="pres">
      <dgm:prSet presAssocID="{5F7279FF-AECD-45CC-9A4A-43E7E42BB886}" presName="composite" presStyleCnt="0"/>
      <dgm:spPr/>
    </dgm:pt>
    <dgm:pt modelId="{850AE72E-B548-FC43-9518-461C7F11A054}" type="pres">
      <dgm:prSet presAssocID="{5F7279FF-AECD-45CC-9A4A-43E7E42BB886}" presName="background" presStyleLbl="node0" presStyleIdx="1" presStyleCnt="3"/>
      <dgm:spPr/>
    </dgm:pt>
    <dgm:pt modelId="{24F7CE03-DD59-6140-B68E-BC959D9B11E7}" type="pres">
      <dgm:prSet presAssocID="{5F7279FF-AECD-45CC-9A4A-43E7E42BB886}" presName="text" presStyleLbl="fgAcc0" presStyleIdx="1" presStyleCnt="3">
        <dgm:presLayoutVars>
          <dgm:chPref val="3"/>
        </dgm:presLayoutVars>
      </dgm:prSet>
      <dgm:spPr/>
    </dgm:pt>
    <dgm:pt modelId="{781B24BC-F809-1243-A200-16E29B67BE28}" type="pres">
      <dgm:prSet presAssocID="{5F7279FF-AECD-45CC-9A4A-43E7E42BB886}" presName="hierChild2" presStyleCnt="0"/>
      <dgm:spPr/>
    </dgm:pt>
    <dgm:pt modelId="{D8F9ABF1-D6AF-E842-BE85-078E2735C3E0}" type="pres">
      <dgm:prSet presAssocID="{DCFD4C6A-0D23-4EB1-AE79-369FB248F3C3}" presName="hierRoot1" presStyleCnt="0"/>
      <dgm:spPr/>
    </dgm:pt>
    <dgm:pt modelId="{5DBC61AE-8148-E940-A282-07E45D74B1A5}" type="pres">
      <dgm:prSet presAssocID="{DCFD4C6A-0D23-4EB1-AE79-369FB248F3C3}" presName="composite" presStyleCnt="0"/>
      <dgm:spPr/>
    </dgm:pt>
    <dgm:pt modelId="{A7CF3A7B-8820-0547-BD49-03B724C37A71}" type="pres">
      <dgm:prSet presAssocID="{DCFD4C6A-0D23-4EB1-AE79-369FB248F3C3}" presName="background" presStyleLbl="node0" presStyleIdx="2" presStyleCnt="3"/>
      <dgm:spPr/>
    </dgm:pt>
    <dgm:pt modelId="{5CD6FE64-350F-F744-BE6A-837F5E322B96}" type="pres">
      <dgm:prSet presAssocID="{DCFD4C6A-0D23-4EB1-AE79-369FB248F3C3}" presName="text" presStyleLbl="fgAcc0" presStyleIdx="2" presStyleCnt="3">
        <dgm:presLayoutVars>
          <dgm:chPref val="3"/>
        </dgm:presLayoutVars>
      </dgm:prSet>
      <dgm:spPr/>
    </dgm:pt>
    <dgm:pt modelId="{8FF3D553-1C28-404C-9253-45B9D7F48525}" type="pres">
      <dgm:prSet presAssocID="{DCFD4C6A-0D23-4EB1-AE79-369FB248F3C3}" presName="hierChild2" presStyleCnt="0"/>
      <dgm:spPr/>
    </dgm:pt>
  </dgm:ptLst>
  <dgm:cxnLst>
    <dgm:cxn modelId="{C6C58A5C-1888-934D-A5F8-7876D9F4E456}" type="presOf" srcId="{7A7786E4-6AE2-4CAC-BA32-FF87E94FB8AA}" destId="{ABBCED44-66A9-C34C-919E-8C34C3AD3A02}" srcOrd="0" destOrd="0" presId="urn:microsoft.com/office/officeart/2005/8/layout/hierarchy1"/>
    <dgm:cxn modelId="{EE25165E-D8C6-4A92-9237-3C4A714E1F1A}" srcId="{7A7786E4-6AE2-4CAC-BA32-FF87E94FB8AA}" destId="{5F7279FF-AECD-45CC-9A4A-43E7E42BB886}" srcOrd="1" destOrd="0" parTransId="{E2A61684-03B7-4B56-A292-4243F6D51E85}" sibTransId="{3D7C73D8-F2B2-4421-89AE-6BA0342CE744}"/>
    <dgm:cxn modelId="{54E21164-02DF-8C48-B97B-81C8290A155E}" type="presOf" srcId="{5F7279FF-AECD-45CC-9A4A-43E7E42BB886}" destId="{24F7CE03-DD59-6140-B68E-BC959D9B11E7}" srcOrd="0" destOrd="0" presId="urn:microsoft.com/office/officeart/2005/8/layout/hierarchy1"/>
    <dgm:cxn modelId="{C4805591-90AF-4A7B-B4D5-28C2BD7D8296}" srcId="{7A7786E4-6AE2-4CAC-BA32-FF87E94FB8AA}" destId="{DCFD4C6A-0D23-4EB1-AE79-369FB248F3C3}" srcOrd="2" destOrd="0" parTransId="{7E29A177-EA09-43C0-949D-0EE98CE12CA5}" sibTransId="{A9A1D816-E9DD-4EED-9811-6D05C25A67FA}"/>
    <dgm:cxn modelId="{224A05A7-B1E4-451A-B8AB-A9C4DC61CD57}" srcId="{7A7786E4-6AE2-4CAC-BA32-FF87E94FB8AA}" destId="{42AF8C39-9683-4E0A-A36C-857737D41CD5}" srcOrd="0" destOrd="0" parTransId="{2544EABB-76C3-4305-B2C6-130FCEB0F6AD}" sibTransId="{B048BAF6-7CF6-44CB-8FE3-7D699A49E6FA}"/>
    <dgm:cxn modelId="{ABB3F1BC-4AF4-5E4C-82E8-2DAF870B398B}" type="presOf" srcId="{42AF8C39-9683-4E0A-A36C-857737D41CD5}" destId="{6D7255CA-6435-A143-902A-234E009B69EB}" srcOrd="0" destOrd="0" presId="urn:microsoft.com/office/officeart/2005/8/layout/hierarchy1"/>
    <dgm:cxn modelId="{7DCDE7EB-951E-F347-AB1F-9A4AEBD30452}" type="presOf" srcId="{DCFD4C6A-0D23-4EB1-AE79-369FB248F3C3}" destId="{5CD6FE64-350F-F744-BE6A-837F5E322B96}" srcOrd="0" destOrd="0" presId="urn:microsoft.com/office/officeart/2005/8/layout/hierarchy1"/>
    <dgm:cxn modelId="{C94576FB-F1B1-C740-8616-A9D79F48281B}" type="presParOf" srcId="{ABBCED44-66A9-C34C-919E-8C34C3AD3A02}" destId="{DFAA0465-FB34-2744-8C47-C3FC292168A4}" srcOrd="0" destOrd="0" presId="urn:microsoft.com/office/officeart/2005/8/layout/hierarchy1"/>
    <dgm:cxn modelId="{56E9CDF2-9C1B-514D-996F-BAC611372CC1}" type="presParOf" srcId="{DFAA0465-FB34-2744-8C47-C3FC292168A4}" destId="{CED1A404-2E89-7642-B2BE-DD77C6B6976E}" srcOrd="0" destOrd="0" presId="urn:microsoft.com/office/officeart/2005/8/layout/hierarchy1"/>
    <dgm:cxn modelId="{EDB0AFF6-4975-7D4E-98CF-01F6F794BBB1}" type="presParOf" srcId="{CED1A404-2E89-7642-B2BE-DD77C6B6976E}" destId="{BB7B3F3D-789F-4844-901C-425A73215EE1}" srcOrd="0" destOrd="0" presId="urn:microsoft.com/office/officeart/2005/8/layout/hierarchy1"/>
    <dgm:cxn modelId="{E7E25A58-6408-6A47-A44C-1E4ABB170C98}" type="presParOf" srcId="{CED1A404-2E89-7642-B2BE-DD77C6B6976E}" destId="{6D7255CA-6435-A143-902A-234E009B69EB}" srcOrd="1" destOrd="0" presId="urn:microsoft.com/office/officeart/2005/8/layout/hierarchy1"/>
    <dgm:cxn modelId="{9E42FBE4-5695-1544-86CE-60AF58E197DD}" type="presParOf" srcId="{DFAA0465-FB34-2744-8C47-C3FC292168A4}" destId="{78677AC5-B241-D741-A90C-AAE96F9EBDB8}" srcOrd="1" destOrd="0" presId="urn:microsoft.com/office/officeart/2005/8/layout/hierarchy1"/>
    <dgm:cxn modelId="{64EB0A65-FB79-8141-A4A9-D7AA87A7D090}" type="presParOf" srcId="{ABBCED44-66A9-C34C-919E-8C34C3AD3A02}" destId="{16B9450E-0E1A-304C-9A91-5A8977972203}" srcOrd="1" destOrd="0" presId="urn:microsoft.com/office/officeart/2005/8/layout/hierarchy1"/>
    <dgm:cxn modelId="{93F9FF16-46E1-A148-982C-1D2D0047BFCD}" type="presParOf" srcId="{16B9450E-0E1A-304C-9A91-5A8977972203}" destId="{47C7C08A-536A-D24A-B3B9-457EBDA4F0E2}" srcOrd="0" destOrd="0" presId="urn:microsoft.com/office/officeart/2005/8/layout/hierarchy1"/>
    <dgm:cxn modelId="{64E39BF6-429B-9D45-B52A-A49324BF0AB8}" type="presParOf" srcId="{47C7C08A-536A-D24A-B3B9-457EBDA4F0E2}" destId="{850AE72E-B548-FC43-9518-461C7F11A054}" srcOrd="0" destOrd="0" presId="urn:microsoft.com/office/officeart/2005/8/layout/hierarchy1"/>
    <dgm:cxn modelId="{F562837D-513D-324F-92A7-8C2E404DF2C5}" type="presParOf" srcId="{47C7C08A-536A-D24A-B3B9-457EBDA4F0E2}" destId="{24F7CE03-DD59-6140-B68E-BC959D9B11E7}" srcOrd="1" destOrd="0" presId="urn:microsoft.com/office/officeart/2005/8/layout/hierarchy1"/>
    <dgm:cxn modelId="{E82F75D7-96C3-9245-B122-76B5D7CBCB74}" type="presParOf" srcId="{16B9450E-0E1A-304C-9A91-5A8977972203}" destId="{781B24BC-F809-1243-A200-16E29B67BE28}" srcOrd="1" destOrd="0" presId="urn:microsoft.com/office/officeart/2005/8/layout/hierarchy1"/>
    <dgm:cxn modelId="{C5A6A924-0ECD-E34F-AA1F-E574098853A9}" type="presParOf" srcId="{ABBCED44-66A9-C34C-919E-8C34C3AD3A02}" destId="{D8F9ABF1-D6AF-E842-BE85-078E2735C3E0}" srcOrd="2" destOrd="0" presId="urn:microsoft.com/office/officeart/2005/8/layout/hierarchy1"/>
    <dgm:cxn modelId="{BFA0E313-A883-5B49-AF31-F75F0C0C24DA}" type="presParOf" srcId="{D8F9ABF1-D6AF-E842-BE85-078E2735C3E0}" destId="{5DBC61AE-8148-E940-A282-07E45D74B1A5}" srcOrd="0" destOrd="0" presId="urn:microsoft.com/office/officeart/2005/8/layout/hierarchy1"/>
    <dgm:cxn modelId="{9686039C-0A7F-E940-B928-D6F73FFAE7EB}" type="presParOf" srcId="{5DBC61AE-8148-E940-A282-07E45D74B1A5}" destId="{A7CF3A7B-8820-0547-BD49-03B724C37A71}" srcOrd="0" destOrd="0" presId="urn:microsoft.com/office/officeart/2005/8/layout/hierarchy1"/>
    <dgm:cxn modelId="{A4A5C920-CA9B-EA46-8BAE-4BA3B6A939A7}" type="presParOf" srcId="{5DBC61AE-8148-E940-A282-07E45D74B1A5}" destId="{5CD6FE64-350F-F744-BE6A-837F5E322B96}" srcOrd="1" destOrd="0" presId="urn:microsoft.com/office/officeart/2005/8/layout/hierarchy1"/>
    <dgm:cxn modelId="{2A4A310B-91EE-174D-A59C-1801FCA15C0D}" type="presParOf" srcId="{D8F9ABF1-D6AF-E842-BE85-078E2735C3E0}" destId="{8FF3D553-1C28-404C-9253-45B9D7F4852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B3F3D-789F-4844-901C-425A73215EE1}">
      <dsp:nvSpPr>
        <dsp:cNvPr id="0" name=""/>
        <dsp:cNvSpPr/>
      </dsp:nvSpPr>
      <dsp:spPr>
        <a:xfrm>
          <a:off x="0" y="435303"/>
          <a:ext cx="2914649" cy="185080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7255CA-6435-A143-902A-234E009B69EB}">
      <dsp:nvSpPr>
        <dsp:cNvPr id="0" name=""/>
        <dsp:cNvSpPr/>
      </dsp:nvSpPr>
      <dsp:spPr>
        <a:xfrm>
          <a:off x="323850" y="742960"/>
          <a:ext cx="2914649" cy="18508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baseline="0"/>
            <a:t>TOUCHER LES MANAGERS, cadres DIRIGEANTS, RH : en poste ou futurs (écoles de commerce, ingénieurs…) </a:t>
          </a:r>
          <a:endParaRPr lang="en-US" sz="1400" kern="1200"/>
        </a:p>
      </dsp:txBody>
      <dsp:txXfrm>
        <a:off x="378058" y="797168"/>
        <a:ext cx="2806233" cy="1742386"/>
      </dsp:txXfrm>
    </dsp:sp>
    <dsp:sp modelId="{850AE72E-B548-FC43-9518-461C7F11A054}">
      <dsp:nvSpPr>
        <dsp:cNvPr id="0" name=""/>
        <dsp:cNvSpPr/>
      </dsp:nvSpPr>
      <dsp:spPr>
        <a:xfrm>
          <a:off x="3562350" y="435303"/>
          <a:ext cx="2914649" cy="185080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7CE03-DD59-6140-B68E-BC959D9B11E7}">
      <dsp:nvSpPr>
        <dsp:cNvPr id="0" name=""/>
        <dsp:cNvSpPr/>
      </dsp:nvSpPr>
      <dsp:spPr>
        <a:xfrm>
          <a:off x="3886200" y="742960"/>
          <a:ext cx="2914649" cy="18508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baseline="0" dirty="0"/>
            <a:t>Toucher </a:t>
          </a:r>
          <a:r>
            <a:rPr lang="fr-FR" sz="1400" kern="1200" cap="all" baseline="0" dirty="0">
              <a:solidFill>
                <a:prstClr val="black">
                  <a:hueOff val="0"/>
                  <a:satOff val="0"/>
                  <a:lumOff val="0"/>
                  <a:alphaOff val="0"/>
                </a:prstClr>
              </a:solidFill>
              <a:latin typeface="Tw Cen MT" panose="020B0602020104020603"/>
              <a:ea typeface="+mn-ea"/>
              <a:cs typeface="+mn-cs"/>
            </a:rPr>
            <a:t>le grand public </a:t>
          </a:r>
          <a:r>
            <a:rPr lang="fr-FR" sz="1400" kern="1200" baseline="0" dirty="0"/>
            <a:t>dans sa </a:t>
          </a:r>
          <a:r>
            <a:rPr lang="fr-FR" sz="1400" kern="1200" cap="all" baseline="0" dirty="0">
              <a:solidFill>
                <a:prstClr val="black">
                  <a:hueOff val="0"/>
                  <a:satOff val="0"/>
                  <a:lumOff val="0"/>
                  <a:alphaOff val="0"/>
                </a:prstClr>
              </a:solidFill>
              <a:latin typeface="Tw Cen MT" panose="020B0602020104020603"/>
              <a:ea typeface="+mn-ea"/>
              <a:cs typeface="+mn-cs"/>
            </a:rPr>
            <a:t>facette professionnelle </a:t>
          </a:r>
          <a:r>
            <a:rPr lang="fr-FR" sz="1400" kern="1200" baseline="0" dirty="0"/>
            <a:t>: tous ceux qui travaillent en entreprises et on eu a subir des difficultés (harcèlement, management toxique, </a:t>
          </a:r>
          <a:r>
            <a:rPr lang="fr-FR" sz="1400" kern="1200" baseline="0" dirty="0" err="1"/>
            <a:t>burn-out</a:t>
          </a:r>
          <a:r>
            <a:rPr lang="fr-FR" sz="1400" kern="1200" baseline="0" dirty="0"/>
            <a:t>, épuisement) </a:t>
          </a:r>
          <a:endParaRPr lang="en-US" sz="1400" kern="1200" dirty="0"/>
        </a:p>
      </dsp:txBody>
      <dsp:txXfrm>
        <a:off x="3940408" y="797168"/>
        <a:ext cx="2806233" cy="1742386"/>
      </dsp:txXfrm>
    </dsp:sp>
    <dsp:sp modelId="{A7CF3A7B-8820-0547-BD49-03B724C37A71}">
      <dsp:nvSpPr>
        <dsp:cNvPr id="0" name=""/>
        <dsp:cNvSpPr/>
      </dsp:nvSpPr>
      <dsp:spPr>
        <a:xfrm>
          <a:off x="7124700" y="435303"/>
          <a:ext cx="2914649" cy="185080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D6FE64-350F-F744-BE6A-837F5E322B96}">
      <dsp:nvSpPr>
        <dsp:cNvPr id="0" name=""/>
        <dsp:cNvSpPr/>
      </dsp:nvSpPr>
      <dsp:spPr>
        <a:xfrm>
          <a:off x="7448549" y="742960"/>
          <a:ext cx="2914649" cy="185080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baseline="0" dirty="0"/>
            <a:t>Toucher les </a:t>
          </a:r>
          <a:r>
            <a:rPr lang="fr-FR" sz="1400" kern="1200" cap="all" baseline="0" dirty="0"/>
            <a:t>leaders d’opinion </a:t>
          </a:r>
          <a:r>
            <a:rPr lang="fr-FR" sz="1400" kern="1200" baseline="0" dirty="0"/>
            <a:t>par rapport a des sujets généraux de société: </a:t>
          </a:r>
          <a:r>
            <a:rPr lang="fr-FR" sz="1400" kern="1200" baseline="0" dirty="0" err="1"/>
            <a:t>dégagisme</a:t>
          </a:r>
          <a:r>
            <a:rPr lang="fr-FR" sz="1400" kern="1200" baseline="0" dirty="0"/>
            <a:t> des quinquas, âge de la retraite, système </a:t>
          </a:r>
          <a:r>
            <a:rPr lang="fr-FR" sz="1400" kern="1200" baseline="0" dirty="0" err="1"/>
            <a:t>neo</a:t>
          </a:r>
          <a:r>
            <a:rPr lang="fr-FR" sz="1400" kern="1200" baseline="0" dirty="0"/>
            <a:t> capitaliste, dirigeants touchés par </a:t>
          </a:r>
          <a:r>
            <a:rPr lang="fr-FR" sz="1400" kern="1200" baseline="0" dirty="0" err="1"/>
            <a:t>syndrôme</a:t>
          </a:r>
          <a:r>
            <a:rPr lang="fr-FR" sz="1400" kern="1200" baseline="0" dirty="0"/>
            <a:t> d’</a:t>
          </a:r>
          <a:r>
            <a:rPr lang="fr-FR" sz="1400" kern="1200" baseline="0" dirty="0" err="1"/>
            <a:t>Hubris</a:t>
          </a:r>
          <a:r>
            <a:rPr lang="fr-FR" sz="1400" kern="1200" baseline="0" dirty="0"/>
            <a:t>…Harcèlement en entreprise (autre que sexuel)  HARCELEMENT MORAL </a:t>
          </a:r>
          <a:endParaRPr lang="en-US" sz="1400" kern="1200" dirty="0"/>
        </a:p>
      </dsp:txBody>
      <dsp:txXfrm>
        <a:off x="7502757" y="797168"/>
        <a:ext cx="2806233" cy="17423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Modifier les styles du texte du masque
Deuxième niveau
Troisième niveau
Quatrième niveau
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2" name="Content Placeholder 3"/>
          <p:cNvSpPr>
            <a:spLocks noGrp="1"/>
          </p:cNvSpPr>
          <p:nvPr>
            <p:ph sz="quarter" idx="13"/>
          </p:nvPr>
        </p:nvSpPr>
        <p:spPr>
          <a:xfrm>
            <a:off x="913774" y="3051012"/>
            <a:ext cx="5106027" cy="2740187"/>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3" name="Content Placeholder 5"/>
          <p:cNvSpPr>
            <a:spLocks noGrp="1"/>
          </p:cNvSpPr>
          <p:nvPr>
            <p:ph sz="quarter" idx="14"/>
          </p:nvPr>
        </p:nvSpPr>
        <p:spPr>
          <a:xfrm>
            <a:off x="6172200" y="3051012"/>
            <a:ext cx="5105401" cy="2740187"/>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2/19/20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3.png"/><Relationship Id="rId7" Type="http://schemas.openxmlformats.org/officeDocument/2006/relationships/hyperlink" Target="http://ru.wikifur.com/wiki/%D0%97%D0%B0%D0%B1%D0%BE%D1%82%D0%BB%D0%B8%D0%B2%D1%8B%D0%B5_%D0%9C%D0%B8%D1%88%D0%BA%D0%B8" TargetMode="Externa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hyperlink" Target="http://alexis.monville.com/blog/2015/02/04/le-bonheur-au-travail-2/" TargetMode="Externa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hyperlink" Target="http://actualites.ehess.fr/admin/document.php?id=115" TargetMode="External"/><Relationship Id="rId3" Type="http://schemas.openxmlformats.org/officeDocument/2006/relationships/image" Target="../media/image3.png"/><Relationship Id="rId7" Type="http://schemas.openxmlformats.org/officeDocument/2006/relationships/hyperlink" Target="https://www.relaxationdynamique.fr/burn-out-depression-bibamagazine-fr/" TargetMode="Externa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hyperlink" Target="http://astrovet.blogspot.com/2008/07/la-sindrome-del-burn-out.html"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hyperlink" Target="https://www.ameli.fr/employeur/actualites/10-000-affections-psychiques-reconnues-en-accident-du-travai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864672EB-02A8-48AB-BCFB-00B78DBA6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55A803-13A1-44E9-ACA9-889A5CC39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BC82C52F-0333-430E-AF00-FA48A518A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E9CCFFE-A385-4D35-8504-960F050EF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76269"/>
          <a:stretch/>
        </p:blipFill>
        <p:spPr>
          <a:xfrm>
            <a:off x="0" y="0"/>
            <a:ext cx="12192000" cy="1627464"/>
          </a:xfrm>
          <a:prstGeom prst="rect">
            <a:avLst/>
          </a:prstGeom>
        </p:spPr>
      </p:pic>
      <p:pic>
        <p:nvPicPr>
          <p:cNvPr id="20" name="Picture 19">
            <a:extLst>
              <a:ext uri="{FF2B5EF4-FFF2-40B4-BE49-F238E27FC236}">
                <a16:creationId xmlns:a16="http://schemas.microsoft.com/office/drawing/2014/main" id="{1AD41804-3572-46FD-8124-D3079B6427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8251" t="72447" r="32841"/>
          <a:stretch/>
        </p:blipFill>
        <p:spPr>
          <a:xfrm>
            <a:off x="6526134" y="3384053"/>
            <a:ext cx="2305206"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2" name="Picture 21">
            <a:extLst>
              <a:ext uri="{FF2B5EF4-FFF2-40B4-BE49-F238E27FC236}">
                <a16:creationId xmlns:a16="http://schemas.microsoft.com/office/drawing/2014/main" id="{5316A1D8-3445-4B94-B595-2285C05EE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269" t="72447" r="62822"/>
          <a:stretch/>
        </p:blipFill>
        <p:spPr>
          <a:xfrm>
            <a:off x="5443064" y="3371019"/>
            <a:ext cx="145191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4" name="Picture 23">
            <a:extLst>
              <a:ext uri="{FF2B5EF4-FFF2-40B4-BE49-F238E27FC236}">
                <a16:creationId xmlns:a16="http://schemas.microsoft.com/office/drawing/2014/main" id="{2FA7483C-C90B-453F-AB53-60D8FDE6D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445" t="47340"/>
          <a:stretch/>
        </p:blipFill>
        <p:spPr>
          <a:xfrm>
            <a:off x="8965579" y="1675248"/>
            <a:ext cx="3237619"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2" name="Titre 1">
            <a:extLst>
              <a:ext uri="{FF2B5EF4-FFF2-40B4-BE49-F238E27FC236}">
                <a16:creationId xmlns:a16="http://schemas.microsoft.com/office/drawing/2014/main" id="{26055938-6112-E24A-873F-CC2DC80EF257}"/>
              </a:ext>
            </a:extLst>
          </p:cNvPr>
          <p:cNvSpPr>
            <a:spLocks noGrp="1"/>
          </p:cNvSpPr>
          <p:nvPr>
            <p:ph type="title"/>
          </p:nvPr>
        </p:nvSpPr>
        <p:spPr>
          <a:xfrm>
            <a:off x="1749487" y="3886609"/>
            <a:ext cx="8896741" cy="1889621"/>
          </a:xfrm>
        </p:spPr>
        <p:txBody>
          <a:bodyPr vert="horz" lIns="91440" tIns="45720" rIns="91440" bIns="45720" rtlCol="0" anchor="b">
            <a:normAutofit fontScale="90000"/>
          </a:bodyPr>
          <a:lstStyle/>
          <a:p>
            <a:r>
              <a:rPr lang="en-US" sz="4000" dirty="0" err="1">
                <a:solidFill>
                  <a:schemeClr val="tx1">
                    <a:lumMod val="50000"/>
                    <a:lumOff val="50000"/>
                  </a:schemeClr>
                </a:solidFill>
              </a:rPr>
              <a:t>N’en</a:t>
            </a:r>
            <a:r>
              <a:rPr lang="en-US" sz="4000" dirty="0">
                <a:solidFill>
                  <a:schemeClr val="tx1">
                    <a:lumMod val="50000"/>
                    <a:lumOff val="50000"/>
                  </a:schemeClr>
                </a:solidFill>
              </a:rPr>
              <a:t> </a:t>
            </a:r>
            <a:r>
              <a:rPr lang="en-US" sz="4000" dirty="0" err="1">
                <a:solidFill>
                  <a:schemeClr val="tx1">
                    <a:lumMod val="50000"/>
                    <a:lumOff val="50000"/>
                  </a:schemeClr>
                </a:solidFill>
              </a:rPr>
              <a:t>fais</a:t>
            </a:r>
            <a:r>
              <a:rPr lang="en-US" sz="4000" dirty="0">
                <a:solidFill>
                  <a:schemeClr val="tx1">
                    <a:lumMod val="50000"/>
                    <a:lumOff val="50000"/>
                  </a:schemeClr>
                </a:solidFill>
              </a:rPr>
              <a:t> pas </a:t>
            </a:r>
            <a:r>
              <a:rPr lang="en-US" sz="4000" dirty="0" err="1">
                <a:solidFill>
                  <a:schemeClr val="tx1">
                    <a:lumMod val="50000"/>
                    <a:lumOff val="50000"/>
                  </a:schemeClr>
                </a:solidFill>
              </a:rPr>
              <a:t>une</a:t>
            </a:r>
            <a:r>
              <a:rPr lang="en-US" sz="4000" dirty="0">
                <a:solidFill>
                  <a:schemeClr val="tx1">
                    <a:lumMod val="50000"/>
                    <a:lumOff val="50000"/>
                  </a:schemeClr>
                </a:solidFill>
              </a:rPr>
              <a:t> AFFAIRE PERSONNELLE</a:t>
            </a:r>
            <a:br>
              <a:rPr lang="en-US" sz="4000" dirty="0">
                <a:solidFill>
                  <a:schemeClr val="tx1">
                    <a:lumMod val="50000"/>
                    <a:lumOff val="50000"/>
                  </a:schemeClr>
                </a:solidFill>
              </a:rPr>
            </a:br>
            <a:br>
              <a:rPr lang="en-US" sz="4000" dirty="0">
                <a:solidFill>
                  <a:schemeClr val="tx1">
                    <a:lumMod val="50000"/>
                    <a:lumOff val="50000"/>
                  </a:schemeClr>
                </a:solidFill>
              </a:rPr>
            </a:br>
            <a:r>
              <a:rPr lang="en-US" sz="4000" dirty="0" err="1">
                <a:solidFill>
                  <a:schemeClr val="tx1">
                    <a:lumMod val="50000"/>
                    <a:lumOff val="50000"/>
                  </a:schemeClr>
                </a:solidFill>
              </a:rPr>
              <a:t>FévriER</a:t>
            </a:r>
            <a:r>
              <a:rPr lang="en-US" sz="4000" dirty="0">
                <a:solidFill>
                  <a:schemeClr val="tx1">
                    <a:lumMod val="50000"/>
                    <a:lumOff val="50000"/>
                  </a:schemeClr>
                </a:solidFill>
              </a:rPr>
              <a:t> 2020</a:t>
            </a:r>
            <a:br>
              <a:rPr lang="en-US" sz="4000" dirty="0">
                <a:solidFill>
                  <a:schemeClr val="tx1">
                    <a:lumMod val="50000"/>
                    <a:lumOff val="50000"/>
                  </a:schemeClr>
                </a:solidFill>
              </a:rPr>
            </a:br>
            <a:br>
              <a:rPr lang="en-US" sz="4000" dirty="0">
                <a:solidFill>
                  <a:schemeClr val="tx1">
                    <a:lumMod val="50000"/>
                    <a:lumOff val="50000"/>
                  </a:schemeClr>
                </a:solidFill>
              </a:rPr>
            </a:br>
            <a:br>
              <a:rPr lang="en-US" sz="4000" dirty="0">
                <a:solidFill>
                  <a:schemeClr val="tx1">
                    <a:lumMod val="50000"/>
                    <a:lumOff val="50000"/>
                  </a:schemeClr>
                </a:solidFill>
              </a:rPr>
            </a:br>
            <a:br>
              <a:rPr lang="en-US" sz="4000" dirty="0">
                <a:solidFill>
                  <a:schemeClr val="tx1">
                    <a:lumMod val="50000"/>
                    <a:lumOff val="50000"/>
                  </a:schemeClr>
                </a:solidFill>
              </a:rPr>
            </a:br>
            <a:endParaRPr lang="en-US" sz="4000" dirty="0"/>
          </a:p>
        </p:txBody>
      </p:sp>
      <p:sp>
        <p:nvSpPr>
          <p:cNvPr id="4" name="ZoneTexte 3">
            <a:extLst>
              <a:ext uri="{FF2B5EF4-FFF2-40B4-BE49-F238E27FC236}">
                <a16:creationId xmlns:a16="http://schemas.microsoft.com/office/drawing/2014/main" id="{C4C99973-9DDE-214B-8C5C-29422F1BB178}"/>
              </a:ext>
            </a:extLst>
          </p:cNvPr>
          <p:cNvSpPr txBox="1"/>
          <p:nvPr/>
        </p:nvSpPr>
        <p:spPr>
          <a:xfrm>
            <a:off x="2547257" y="5776230"/>
            <a:ext cx="4347725" cy="369332"/>
          </a:xfrm>
          <a:prstGeom prst="rect">
            <a:avLst/>
          </a:prstGeom>
          <a:noFill/>
        </p:spPr>
        <p:txBody>
          <a:bodyPr wrap="square" rtlCol="0">
            <a:spAutoFit/>
          </a:bodyPr>
          <a:lstStyle/>
          <a:p>
            <a:r>
              <a:rPr lang="fr-FR" dirty="0"/>
              <a:t>Paula </a:t>
            </a:r>
            <a:r>
              <a:rPr lang="fr-FR" dirty="0" err="1"/>
              <a:t>Marchioni</a:t>
            </a:r>
            <a:endParaRPr lang="fr-FR" dirty="0"/>
          </a:p>
        </p:txBody>
      </p:sp>
    </p:spTree>
    <p:extLst>
      <p:ext uri="{BB962C8B-B14F-4D97-AF65-F5344CB8AC3E}">
        <p14:creationId xmlns:p14="http://schemas.microsoft.com/office/powerpoint/2010/main" val="6422936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C9248-4C77-D447-B52A-123E0DF5B28F}"/>
              </a:ext>
            </a:extLst>
          </p:cNvPr>
          <p:cNvSpPr>
            <a:spLocks noGrp="1"/>
          </p:cNvSpPr>
          <p:nvPr>
            <p:ph type="title"/>
          </p:nvPr>
        </p:nvSpPr>
        <p:spPr/>
        <p:txBody>
          <a:bodyPr/>
          <a:lstStyle/>
          <a:p>
            <a:r>
              <a:rPr lang="fr-FR" dirty="0"/>
              <a:t>Face A cette pression, LA PAROLE RESTE MUSELEE </a:t>
            </a:r>
          </a:p>
        </p:txBody>
      </p:sp>
      <p:sp>
        <p:nvSpPr>
          <p:cNvPr id="5" name="Espace réservé du contenu 4">
            <a:extLst>
              <a:ext uri="{FF2B5EF4-FFF2-40B4-BE49-F238E27FC236}">
                <a16:creationId xmlns:a16="http://schemas.microsoft.com/office/drawing/2014/main" id="{F3FC6D70-125E-5347-9D4D-E3C1ED007A8C}"/>
              </a:ext>
            </a:extLst>
          </p:cNvPr>
          <p:cNvSpPr>
            <a:spLocks noGrp="1"/>
          </p:cNvSpPr>
          <p:nvPr>
            <p:ph sz="quarter" idx="13"/>
          </p:nvPr>
        </p:nvSpPr>
        <p:spPr/>
        <p:txBody>
          <a:bodyPr/>
          <a:lstStyle/>
          <a:p>
            <a:r>
              <a:rPr lang="fr-FR" dirty="0"/>
              <a:t>SI LES SUJETS DU  HARCELEMENT SEXUEL ET DES INEGALITES « HOMME FEMME » SONT AUJOURD’HUI SUR LE DEVANT DE LA SCENE et DANS LES CONSCIENCES, </a:t>
            </a:r>
          </a:p>
          <a:p>
            <a:r>
              <a:rPr lang="fr-FR" dirty="0"/>
              <a:t>Le SUJET DU  HARCELEMENT EN GENERAL ET DE LA MALTRAITANCE AU TRAVAIL RESTE HELAS CONFINE A DES DEBATS POLITIQUES ET IDEOLOGIQUES CLIVANTS (Syndicats…GAUCHE /DROITE …Militantisme </a:t>
            </a:r>
            <a:r>
              <a:rPr lang="fr-FR" dirty="0" err="1"/>
              <a:t>VIOLent</a:t>
            </a:r>
            <a:r>
              <a:rPr lang="fr-FR" dirty="0"/>
              <a:t>)</a:t>
            </a:r>
          </a:p>
          <a:p>
            <a:r>
              <a:rPr lang="fr-FR" dirty="0"/>
              <a:t> LES INDIVIDUS EN POSTE restent isolés et CONTRAINTS PAR LA PEUR DE PERDRE LEUR JOB</a:t>
            </a:r>
          </a:p>
          <a:p>
            <a:endParaRPr lang="fr-FR" dirty="0"/>
          </a:p>
        </p:txBody>
      </p:sp>
    </p:spTree>
    <p:extLst>
      <p:ext uri="{BB962C8B-B14F-4D97-AF65-F5344CB8AC3E}">
        <p14:creationId xmlns:p14="http://schemas.microsoft.com/office/powerpoint/2010/main" val="414275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4"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8" name="Rectangle 77">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Picture 79">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92" name="Picture 81">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re 1">
            <a:extLst>
              <a:ext uri="{FF2B5EF4-FFF2-40B4-BE49-F238E27FC236}">
                <a16:creationId xmlns:a16="http://schemas.microsoft.com/office/drawing/2014/main" id="{AE9FEE7F-BF4A-D94D-8C90-93FCBB35CEBA}"/>
              </a:ext>
            </a:extLst>
          </p:cNvPr>
          <p:cNvSpPr>
            <a:spLocks noGrp="1"/>
          </p:cNvSpPr>
          <p:nvPr>
            <p:ph type="title"/>
          </p:nvPr>
        </p:nvSpPr>
        <p:spPr>
          <a:xfrm>
            <a:off x="1951966" y="3158321"/>
            <a:ext cx="6247721" cy="2204815"/>
          </a:xfrm>
        </p:spPr>
        <p:txBody>
          <a:bodyPr vert="horz" lIns="91440" tIns="45720" rIns="91440" bIns="45720" rtlCol="0" anchor="b">
            <a:normAutofit fontScale="90000"/>
          </a:bodyPr>
          <a:lstStyle/>
          <a:p>
            <a:pPr algn="l"/>
            <a:r>
              <a:rPr lang="en-US" sz="1200" dirty="0"/>
              <a:t>MA CONVICTION : </a:t>
            </a:r>
            <a:br>
              <a:rPr lang="en-US" sz="1200" dirty="0"/>
            </a:br>
            <a:br>
              <a:rPr lang="en-US" sz="1200" dirty="0"/>
            </a:br>
            <a:r>
              <a:rPr lang="en-US" sz="1200" dirty="0"/>
              <a:t>PLUS QU’UN SUJET POLITIQUE, </a:t>
            </a:r>
            <a:br>
              <a:rPr lang="en-US" sz="1200" dirty="0"/>
            </a:br>
            <a:br>
              <a:rPr lang="en-US" sz="1200" dirty="0"/>
            </a:br>
            <a:r>
              <a:rPr lang="en-US" sz="1200" dirty="0" err="1"/>
              <a:t>C’est</a:t>
            </a:r>
            <a:r>
              <a:rPr lang="en-US" sz="1200" dirty="0"/>
              <a:t> un </a:t>
            </a:r>
            <a:r>
              <a:rPr lang="en-US" sz="1200" dirty="0" err="1"/>
              <a:t>sujet</a:t>
            </a:r>
            <a:r>
              <a:rPr lang="en-US" sz="1200" dirty="0"/>
              <a:t> DE SOCIETE </a:t>
            </a:r>
            <a:br>
              <a:rPr lang="en-US" sz="1200" dirty="0"/>
            </a:br>
            <a:br>
              <a:rPr lang="en-US" sz="1200" dirty="0"/>
            </a:br>
            <a:r>
              <a:rPr lang="en-US" sz="1200" dirty="0"/>
              <a:t>UN SUJET HUMAIN </a:t>
            </a:r>
            <a:br>
              <a:rPr lang="en-US" sz="1200" dirty="0"/>
            </a:br>
            <a:br>
              <a:rPr lang="en-US" sz="1200" dirty="0"/>
            </a:br>
            <a:br>
              <a:rPr lang="en-US" sz="1200" dirty="0"/>
            </a:br>
            <a:r>
              <a:rPr lang="en-US" sz="1200" dirty="0"/>
              <a:t>QUI CONCERNE DE TRES NOMBREUSES CATEGORIES DE PERSONNES</a:t>
            </a:r>
            <a:br>
              <a:rPr lang="en-US" sz="1200" dirty="0"/>
            </a:br>
            <a:br>
              <a:rPr lang="en-US" sz="1200" dirty="0"/>
            </a:br>
            <a:r>
              <a:rPr lang="en-US" sz="1200" dirty="0"/>
              <a:t>TOUTES CLASSES D’AGE CONFONDUES</a:t>
            </a:r>
            <a:br>
              <a:rPr lang="en-US" sz="1200" dirty="0"/>
            </a:br>
            <a:br>
              <a:rPr lang="en-US" sz="1200" dirty="0"/>
            </a:br>
            <a:r>
              <a:rPr lang="en-US" sz="1200" dirty="0"/>
              <a:t>Y COMPRIS LES CADRES « DIRIGEANTS »</a:t>
            </a:r>
            <a:br>
              <a:rPr lang="en-US" sz="1200" dirty="0"/>
            </a:br>
            <a:br>
              <a:rPr lang="en-US" sz="1200" dirty="0"/>
            </a:br>
            <a:br>
              <a:rPr lang="en-US" sz="1200" dirty="0"/>
            </a:br>
            <a:br>
              <a:rPr lang="en-US" sz="1200" dirty="0"/>
            </a:br>
            <a:endParaRPr lang="en-US" sz="1200" dirty="0"/>
          </a:p>
        </p:txBody>
      </p:sp>
      <p:pic>
        <p:nvPicPr>
          <p:cNvPr id="93" name="Picture 83">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94" name="Picture 85">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364926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re 1">
            <a:extLst>
              <a:ext uri="{FF2B5EF4-FFF2-40B4-BE49-F238E27FC236}">
                <a16:creationId xmlns:a16="http://schemas.microsoft.com/office/drawing/2014/main" id="{30F85507-F7A7-7544-86E9-D5E371C39A6F}"/>
              </a:ext>
            </a:extLst>
          </p:cNvPr>
          <p:cNvSpPr>
            <a:spLocks noGrp="1"/>
          </p:cNvSpPr>
          <p:nvPr>
            <p:ph type="title"/>
          </p:nvPr>
        </p:nvSpPr>
        <p:spPr>
          <a:xfrm>
            <a:off x="641074" y="1419900"/>
            <a:ext cx="2844002" cy="4018201"/>
          </a:xfrm>
        </p:spPr>
        <p:txBody>
          <a:bodyPr>
            <a:normAutofit/>
          </a:bodyPr>
          <a:lstStyle/>
          <a:p>
            <a:pPr algn="l"/>
            <a:br>
              <a:rPr lang="fr-FR" sz="4400" dirty="0"/>
            </a:br>
            <a:r>
              <a:rPr lang="fr-FR" sz="4400" dirty="0"/>
              <a:t>LE PITCH</a:t>
            </a:r>
          </a:p>
        </p:txBody>
      </p:sp>
      <p:sp>
        <p:nvSpPr>
          <p:cNvPr id="3" name="Espace réservé du contenu 2">
            <a:extLst>
              <a:ext uri="{FF2B5EF4-FFF2-40B4-BE49-F238E27FC236}">
                <a16:creationId xmlns:a16="http://schemas.microsoft.com/office/drawing/2014/main" id="{A0EC2812-B7B5-5A4E-A945-3C2C855DEBE5}"/>
              </a:ext>
            </a:extLst>
          </p:cNvPr>
          <p:cNvSpPr>
            <a:spLocks noGrp="1"/>
          </p:cNvSpPr>
          <p:nvPr>
            <p:ph sz="quarter" idx="13"/>
          </p:nvPr>
        </p:nvSpPr>
        <p:spPr>
          <a:xfrm>
            <a:off x="4701008" y="1193576"/>
            <a:ext cx="6576591" cy="4470850"/>
          </a:xfrm>
        </p:spPr>
        <p:txBody>
          <a:bodyPr anchor="ctr">
            <a:normAutofit/>
          </a:bodyPr>
          <a:lstStyle/>
          <a:p>
            <a:pPr>
              <a:lnSpc>
                <a:spcPct val="110000"/>
              </a:lnSpc>
            </a:pPr>
            <a:r>
              <a:rPr lang="fr-FR" sz="1700" dirty="0"/>
              <a:t>Un roman </a:t>
            </a:r>
            <a:r>
              <a:rPr lang="fr-FR" sz="1700" dirty="0" err="1"/>
              <a:t>ecrit</a:t>
            </a:r>
            <a:r>
              <a:rPr lang="fr-FR" sz="1700" dirty="0"/>
              <a:t> sous « je », inspiré d’une histoire vraie. </a:t>
            </a:r>
          </a:p>
          <a:p>
            <a:pPr>
              <a:lnSpc>
                <a:spcPct val="110000"/>
              </a:lnSpc>
            </a:pPr>
            <a:r>
              <a:rPr lang="fr-FR" sz="1700" dirty="0"/>
              <a:t>L’</a:t>
            </a:r>
            <a:r>
              <a:rPr lang="fr-FR" sz="1700" dirty="0" err="1"/>
              <a:t>heroine</a:t>
            </a:r>
            <a:r>
              <a:rPr lang="fr-FR" sz="1700" dirty="0"/>
              <a:t>, narrateur, acteur et auteur raconte de l’</a:t>
            </a:r>
            <a:r>
              <a:rPr lang="fr-FR" sz="1700" dirty="0" err="1"/>
              <a:t>interieur</a:t>
            </a:r>
            <a:r>
              <a:rPr lang="fr-FR" sz="1700" dirty="0"/>
              <a:t> son histoire dans le monde de la pub, jusqu’à son </a:t>
            </a:r>
            <a:r>
              <a:rPr lang="fr-FR" sz="1700" dirty="0" err="1"/>
              <a:t>ejection</a:t>
            </a:r>
            <a:r>
              <a:rPr lang="fr-FR" sz="1700" dirty="0"/>
              <a:t> violente du système. </a:t>
            </a:r>
          </a:p>
          <a:p>
            <a:pPr>
              <a:lnSpc>
                <a:spcPct val="110000"/>
              </a:lnSpc>
            </a:pPr>
            <a:endParaRPr lang="fr-FR" sz="1700" dirty="0"/>
          </a:p>
          <a:p>
            <a:pPr>
              <a:lnSpc>
                <a:spcPct val="110000"/>
              </a:lnSpc>
            </a:pPr>
            <a:endParaRPr lang="fr-FR" sz="1700" dirty="0"/>
          </a:p>
        </p:txBody>
      </p:sp>
      <p:pic>
        <p:nvPicPr>
          <p:cNvPr id="21" name="Picture 20">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46548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re 1">
            <a:extLst>
              <a:ext uri="{FF2B5EF4-FFF2-40B4-BE49-F238E27FC236}">
                <a16:creationId xmlns:a16="http://schemas.microsoft.com/office/drawing/2014/main" id="{30F85507-F7A7-7544-86E9-D5E371C39A6F}"/>
              </a:ext>
            </a:extLst>
          </p:cNvPr>
          <p:cNvSpPr>
            <a:spLocks noGrp="1"/>
          </p:cNvSpPr>
          <p:nvPr>
            <p:ph type="title"/>
          </p:nvPr>
        </p:nvSpPr>
        <p:spPr>
          <a:xfrm>
            <a:off x="641074" y="1419900"/>
            <a:ext cx="2844002" cy="4018201"/>
          </a:xfrm>
        </p:spPr>
        <p:txBody>
          <a:bodyPr>
            <a:normAutofit/>
          </a:bodyPr>
          <a:lstStyle/>
          <a:p>
            <a:pPr algn="l"/>
            <a:br>
              <a:rPr lang="fr-FR" sz="4400" dirty="0"/>
            </a:br>
            <a:r>
              <a:rPr lang="fr-FR" sz="4400" dirty="0"/>
              <a:t>LE PITCH</a:t>
            </a:r>
          </a:p>
        </p:txBody>
      </p:sp>
      <p:sp>
        <p:nvSpPr>
          <p:cNvPr id="3" name="Espace réservé du contenu 2">
            <a:extLst>
              <a:ext uri="{FF2B5EF4-FFF2-40B4-BE49-F238E27FC236}">
                <a16:creationId xmlns:a16="http://schemas.microsoft.com/office/drawing/2014/main" id="{A0EC2812-B7B5-5A4E-A945-3C2C855DEBE5}"/>
              </a:ext>
            </a:extLst>
          </p:cNvPr>
          <p:cNvSpPr>
            <a:spLocks noGrp="1"/>
          </p:cNvSpPr>
          <p:nvPr>
            <p:ph sz="quarter" idx="13"/>
          </p:nvPr>
        </p:nvSpPr>
        <p:spPr>
          <a:xfrm>
            <a:off x="4701008" y="1946787"/>
            <a:ext cx="6552011" cy="3717639"/>
          </a:xfrm>
        </p:spPr>
        <p:txBody>
          <a:bodyPr anchor="ctr">
            <a:normAutofit fontScale="77500" lnSpcReduction="20000"/>
          </a:bodyPr>
          <a:lstStyle/>
          <a:p>
            <a:pPr>
              <a:lnSpc>
                <a:spcPct val="110000"/>
              </a:lnSpc>
            </a:pPr>
            <a:r>
              <a:rPr lang="fr-FR" sz="1700" dirty="0"/>
              <a:t>En tant que dirigeante pour le compte d’un gros client cosmétique international, « Fille de pub » doit répondre des exigences parfois </a:t>
            </a:r>
            <a:r>
              <a:rPr lang="fr-FR" sz="1700" dirty="0" err="1"/>
              <a:t>delirantes</a:t>
            </a:r>
            <a:r>
              <a:rPr lang="fr-FR" sz="1700" dirty="0"/>
              <a:t> d’une cliente « toxique  » tout en protégeant ses jeunes </a:t>
            </a:r>
            <a:r>
              <a:rPr lang="fr-FR" sz="1700" dirty="0" err="1"/>
              <a:t>equipes</a:t>
            </a:r>
            <a:r>
              <a:rPr lang="fr-FR" sz="1700" dirty="0"/>
              <a:t> « la bulle des chatons » comme elle les appelle, encore peu armés par rapport aux aberrations du système. </a:t>
            </a:r>
          </a:p>
          <a:p>
            <a:pPr>
              <a:lnSpc>
                <a:spcPct val="110000"/>
              </a:lnSpc>
            </a:pPr>
            <a:endParaRPr lang="fr-FR" sz="1700" dirty="0"/>
          </a:p>
          <a:p>
            <a:pPr>
              <a:lnSpc>
                <a:spcPct val="110000"/>
              </a:lnSpc>
            </a:pPr>
            <a:r>
              <a:rPr lang="fr-FR" sz="1700" dirty="0"/>
              <a:t>Elle doit adapter son management aux contraintes qu’elle subit de toutes parts, en essayant de ne pas y perdre son </a:t>
            </a:r>
            <a:r>
              <a:rPr lang="fr-FR" sz="1700" dirty="0" err="1"/>
              <a:t>ame</a:t>
            </a:r>
            <a:r>
              <a:rPr lang="fr-FR" sz="1700" dirty="0"/>
              <a:t>. Elle y laissera un bout de sa sante… Et beaucoup de ses illusions.  </a:t>
            </a:r>
          </a:p>
          <a:p>
            <a:pPr>
              <a:lnSpc>
                <a:spcPct val="110000"/>
              </a:lnSpc>
            </a:pPr>
            <a:endParaRPr lang="fr-FR" sz="1700" dirty="0"/>
          </a:p>
          <a:p>
            <a:pPr>
              <a:lnSpc>
                <a:spcPct val="110000"/>
              </a:lnSpc>
            </a:pPr>
            <a:r>
              <a:rPr lang="fr-FR" sz="1700" dirty="0"/>
              <a:t>outre sa facette professionnelle , elle raconte en parallèle les dernières années et la mort de son père, Ingénieur humaniste, DONT les valeurs la guident dans cet univers en perte de sens. </a:t>
            </a:r>
          </a:p>
          <a:p>
            <a:pPr>
              <a:lnSpc>
                <a:spcPct val="110000"/>
              </a:lnSpc>
            </a:pPr>
            <a:r>
              <a:rPr lang="fr-FR" sz="1700" dirty="0"/>
              <a:t>Au -</a:t>
            </a:r>
            <a:r>
              <a:rPr lang="fr-FR" sz="1700" dirty="0" err="1"/>
              <a:t>dela</a:t>
            </a:r>
            <a:r>
              <a:rPr lang="fr-FR" sz="1700" dirty="0"/>
              <a:t> du récit personnel, ce sont deux systèmes de valeurs qui sont questionnés et la place de l’Humain aujourd’hui dans la production </a:t>
            </a:r>
            <a:r>
              <a:rPr lang="fr-FR" sz="1700" dirty="0" err="1"/>
              <a:t>economique</a:t>
            </a:r>
            <a:endParaRPr lang="fr-FR" sz="1700" dirty="0"/>
          </a:p>
          <a:p>
            <a:pPr>
              <a:lnSpc>
                <a:spcPct val="110000"/>
              </a:lnSpc>
            </a:pPr>
            <a:endParaRPr lang="fr-FR" sz="1700" dirty="0"/>
          </a:p>
          <a:p>
            <a:pPr>
              <a:lnSpc>
                <a:spcPct val="110000"/>
              </a:lnSpc>
            </a:pPr>
            <a:endParaRPr lang="fr-FR" sz="1700" dirty="0"/>
          </a:p>
        </p:txBody>
      </p:sp>
      <p:pic>
        <p:nvPicPr>
          <p:cNvPr id="21" name="Picture 20">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570812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9DEF6A-2C66-7F4C-8D58-9D29BC459D0C}"/>
              </a:ext>
            </a:extLst>
          </p:cNvPr>
          <p:cNvSpPr>
            <a:spLocks noGrp="1"/>
          </p:cNvSpPr>
          <p:nvPr>
            <p:ph type="title"/>
          </p:nvPr>
        </p:nvSpPr>
        <p:spPr/>
        <p:txBody>
          <a:bodyPr/>
          <a:lstStyle/>
          <a:p>
            <a:r>
              <a:rPr lang="fr-FR" dirty="0"/>
              <a:t>C’est un reflet systémique </a:t>
            </a:r>
          </a:p>
        </p:txBody>
      </p:sp>
      <p:sp>
        <p:nvSpPr>
          <p:cNvPr id="3" name="Espace réservé du contenu 2">
            <a:extLst>
              <a:ext uri="{FF2B5EF4-FFF2-40B4-BE49-F238E27FC236}">
                <a16:creationId xmlns:a16="http://schemas.microsoft.com/office/drawing/2014/main" id="{6CF9FCA7-AD36-1246-9840-BEA748E835B2}"/>
              </a:ext>
            </a:extLst>
          </p:cNvPr>
          <p:cNvSpPr>
            <a:spLocks noGrp="1"/>
          </p:cNvSpPr>
          <p:nvPr>
            <p:ph sz="quarter" idx="13"/>
          </p:nvPr>
        </p:nvSpPr>
        <p:spPr/>
        <p:txBody>
          <a:bodyPr/>
          <a:lstStyle/>
          <a:p>
            <a:r>
              <a:rPr lang="fr-FR" dirty="0"/>
              <a:t>Ce n’est pas un </a:t>
            </a:r>
            <a:r>
              <a:rPr lang="fr-FR" dirty="0" err="1"/>
              <a:t>temoignage</a:t>
            </a:r>
            <a:r>
              <a:rPr lang="fr-FR" dirty="0"/>
              <a:t> a charge contre certaines personnes ou certaines industries</a:t>
            </a:r>
          </a:p>
          <a:p>
            <a:r>
              <a:rPr lang="fr-FR" dirty="0"/>
              <a:t>C’est un témoignage qui se veut « utile » d’une femme cadre dirigeante parmi tant d’autres, qui a pour passion l’</a:t>
            </a:r>
            <a:r>
              <a:rPr lang="fr-FR" dirty="0" err="1"/>
              <a:t>ecriture</a:t>
            </a:r>
            <a:r>
              <a:rPr lang="fr-FR" dirty="0"/>
              <a:t> et s’est sentie un devoir de raconter son histoire pour se libérer et en libérer d’autres. Qui croit a la parole qui permet la résilience et donne un sens aux </a:t>
            </a:r>
            <a:r>
              <a:rPr lang="fr-FR" dirty="0" err="1"/>
              <a:t>epreuves</a:t>
            </a:r>
            <a:r>
              <a:rPr lang="fr-FR" dirty="0"/>
              <a:t>, par son partage.</a:t>
            </a:r>
          </a:p>
          <a:p>
            <a:r>
              <a:rPr lang="fr-FR" dirty="0"/>
              <a:t> c’est une arme douce …qui fait réfléchir, qui révèle </a:t>
            </a:r>
            <a:r>
              <a:rPr lang="fr-FR"/>
              <a:t>sans agresser</a:t>
            </a:r>
            <a:endParaRPr lang="fr-FR" dirty="0"/>
          </a:p>
        </p:txBody>
      </p:sp>
    </p:spTree>
    <p:extLst>
      <p:ext uri="{BB962C8B-B14F-4D97-AF65-F5344CB8AC3E}">
        <p14:creationId xmlns:p14="http://schemas.microsoft.com/office/powerpoint/2010/main" val="170043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BF294ED-1080-B44A-8AC4-86368AC7DC38}"/>
              </a:ext>
            </a:extLst>
          </p:cNvPr>
          <p:cNvSpPr>
            <a:spLocks noGrp="1"/>
          </p:cNvSpPr>
          <p:nvPr>
            <p:ph type="title"/>
          </p:nvPr>
        </p:nvSpPr>
        <p:spPr/>
        <p:txBody>
          <a:bodyPr/>
          <a:lstStyle/>
          <a:p>
            <a:r>
              <a:rPr lang="fr-FR" dirty="0"/>
              <a:t>A qui cela s’adresse t’il? </a:t>
            </a:r>
          </a:p>
        </p:txBody>
      </p:sp>
      <p:sp>
        <p:nvSpPr>
          <p:cNvPr id="6" name="Espace réservé du contenu 5">
            <a:extLst>
              <a:ext uri="{FF2B5EF4-FFF2-40B4-BE49-F238E27FC236}">
                <a16:creationId xmlns:a16="http://schemas.microsoft.com/office/drawing/2014/main" id="{05FF587B-B89D-F346-90AD-851579FE2114}"/>
              </a:ext>
            </a:extLst>
          </p:cNvPr>
          <p:cNvSpPr>
            <a:spLocks noGrp="1"/>
          </p:cNvSpPr>
          <p:nvPr>
            <p:ph sz="quarter" idx="13"/>
          </p:nvPr>
        </p:nvSpPr>
        <p:spPr/>
        <p:txBody>
          <a:bodyPr>
            <a:normAutofit fontScale="92500" lnSpcReduction="20000"/>
          </a:bodyPr>
          <a:lstStyle/>
          <a:p>
            <a:r>
              <a:rPr lang="fr-FR" dirty="0"/>
              <a:t>Un ouvrage qui s’adresse a des jeunes promis a des carrières de managers, qui ont cette attitude de </a:t>
            </a:r>
            <a:r>
              <a:rPr lang="fr-FR" dirty="0" err="1"/>
              <a:t>defiance</a:t>
            </a:r>
            <a:r>
              <a:rPr lang="fr-FR" dirty="0"/>
              <a:t> vis-à-vis de la seule logique de profit </a:t>
            </a:r>
          </a:p>
          <a:p>
            <a:r>
              <a:rPr lang="fr-FR" dirty="0"/>
              <a:t>A des personnes en poste qui se retrouvent dans la description de l’aberration et de la perte de sens de leur travail  ou qui vivent des contradictions qu’elles doivent subir. </a:t>
            </a:r>
          </a:p>
          <a:p>
            <a:r>
              <a:rPr lang="fr-FR" dirty="0"/>
              <a:t>A  des plus âgés, des cadres  « seniors » quinquas dégagés prématurément pour des objectifs de rentabilité a court terme (les cabinets de coach de dirigeants en sont remplis)</a:t>
            </a:r>
          </a:p>
          <a:p>
            <a:r>
              <a:rPr lang="fr-FR" dirty="0"/>
              <a:t>A tous ceux qui sentent que l’on doit changer profondément dans nos modes de produire et construire ensemble, au-delà des beaux discours. </a:t>
            </a:r>
          </a:p>
          <a:p>
            <a:endParaRPr lang="fr-FR" dirty="0"/>
          </a:p>
        </p:txBody>
      </p:sp>
    </p:spTree>
    <p:extLst>
      <p:ext uri="{BB962C8B-B14F-4D97-AF65-F5344CB8AC3E}">
        <p14:creationId xmlns:p14="http://schemas.microsoft.com/office/powerpoint/2010/main" val="3355096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D9056C-258B-B244-B34A-23B89AD6A8CC}"/>
              </a:ext>
            </a:extLst>
          </p:cNvPr>
          <p:cNvSpPr>
            <a:spLocks noGrp="1"/>
          </p:cNvSpPr>
          <p:nvPr>
            <p:ph type="title"/>
          </p:nvPr>
        </p:nvSpPr>
        <p:spPr>
          <a:xfrm>
            <a:off x="913775" y="618517"/>
            <a:ext cx="10364451" cy="1596177"/>
          </a:xfrm>
        </p:spPr>
        <p:txBody>
          <a:bodyPr>
            <a:normAutofit/>
          </a:bodyPr>
          <a:lstStyle/>
          <a:p>
            <a:r>
              <a:rPr lang="fr-FR"/>
              <a:t>LES CIBLES JOURNALISTES </a:t>
            </a:r>
          </a:p>
        </p:txBody>
      </p:sp>
      <p:graphicFrame>
        <p:nvGraphicFramePr>
          <p:cNvPr id="5" name="Espace réservé du contenu 2">
            <a:extLst>
              <a:ext uri="{FF2B5EF4-FFF2-40B4-BE49-F238E27FC236}">
                <a16:creationId xmlns:a16="http://schemas.microsoft.com/office/drawing/2014/main" id="{F42EFED1-C519-4BF1-A42C-F66E80DA9369}"/>
              </a:ext>
            </a:extLst>
          </p:cNvPr>
          <p:cNvGraphicFramePr>
            <a:graphicFrameLocks noGrp="1"/>
          </p:cNvGraphicFramePr>
          <p:nvPr>
            <p:ph sz="quarter" idx="13"/>
            <p:extLst>
              <p:ext uri="{D42A27DB-BD31-4B8C-83A1-F6EECF244321}">
                <p14:modId xmlns:p14="http://schemas.microsoft.com/office/powerpoint/2010/main" val="3669703878"/>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62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3" name="Picture 2">
            <a:extLst>
              <a:ext uri="{FF2B5EF4-FFF2-40B4-BE49-F238E27FC236}">
                <a16:creationId xmlns:a16="http://schemas.microsoft.com/office/drawing/2014/main" id="{55185833-50A1-4075-9C90-F6E7B153AE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0">
            <a:extLst>
              <a:ext uri="{FF2B5EF4-FFF2-40B4-BE49-F238E27FC236}">
                <a16:creationId xmlns:a16="http://schemas.microsoft.com/office/drawing/2014/main" id="{680F41EF-72A4-4DA7-9DEB-C487B2512F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5" name="Rectangle 52">
            <a:extLst>
              <a:ext uri="{FF2B5EF4-FFF2-40B4-BE49-F238E27FC236}">
                <a16:creationId xmlns:a16="http://schemas.microsoft.com/office/drawing/2014/main" id="{3388DE1D-1A71-4E31-AAED-0471F9983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2">
            <a:extLst>
              <a:ext uri="{FF2B5EF4-FFF2-40B4-BE49-F238E27FC236}">
                <a16:creationId xmlns:a16="http://schemas.microsoft.com/office/drawing/2014/main" id="{1904FE47-B3A5-4844-9F20-6A8853C2EB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descr="Le Bonheur au Travail – Alexis Monville">
            <a:extLst>
              <a:ext uri="{FF2B5EF4-FFF2-40B4-BE49-F238E27FC236}">
                <a16:creationId xmlns:a16="http://schemas.microsoft.com/office/drawing/2014/main" id="{FAEDC1D2-79F2-AD46-BEFD-168801CD187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3718" r="13729" b="7"/>
          <a:stretch/>
        </p:blipFill>
        <p:spPr>
          <a:xfrm>
            <a:off x="20" y="10"/>
            <a:ext cx="4024741" cy="3428989"/>
          </a:xfrm>
          <a:prstGeom prst="rect">
            <a:avLst/>
          </a:prstGeom>
        </p:spPr>
      </p:pic>
      <p:pic>
        <p:nvPicPr>
          <p:cNvPr id="14" name="Espace réservé du contenu 13" descr="Заботливые Мишки — ВикиФур, русскоязычная фурри-энциклопедия">
            <a:extLst>
              <a:ext uri="{FF2B5EF4-FFF2-40B4-BE49-F238E27FC236}">
                <a16:creationId xmlns:a16="http://schemas.microsoft.com/office/drawing/2014/main" id="{45AD4F23-C81C-E04B-9285-1653E27BE60F}"/>
              </a:ext>
            </a:extLst>
          </p:cNvPr>
          <p:cNvPicPr>
            <a:picLocks noGrp="1" noChangeAspect="1"/>
          </p:cNvPicPr>
          <p:nvPr>
            <p:ph sz="quarter" idx="14"/>
          </p:nvPr>
        </p:nvPicPr>
        <p:blipFill rotWithShape="1">
          <a:blip r:embed="rId6">
            <a:extLst>
              <a:ext uri="{837473B0-CC2E-450A-ABE3-18F120FF3D39}">
                <a1611:picAttrSrcUrl xmlns:a1611="http://schemas.microsoft.com/office/drawing/2016/11/main" r:id="rId7"/>
              </a:ext>
            </a:extLst>
          </a:blip>
          <a:srcRect l="11321" r="648"/>
          <a:stretch/>
        </p:blipFill>
        <p:spPr>
          <a:xfrm>
            <a:off x="-3177" y="3428998"/>
            <a:ext cx="4024761" cy="3429001"/>
          </a:xfrm>
          <a:prstGeom prst="rect">
            <a:avLst/>
          </a:prstGeom>
        </p:spPr>
      </p:pic>
      <p:cxnSp>
        <p:nvCxnSpPr>
          <p:cNvPr id="67" name="Straight Connector 56">
            <a:extLst>
              <a:ext uri="{FF2B5EF4-FFF2-40B4-BE49-F238E27FC236}">
                <a16:creationId xmlns:a16="http://schemas.microsoft.com/office/drawing/2014/main" id="{D02BA5CC-2AC9-4650-8EF2-2F935A2912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15" idx="1"/>
          </p:cNvCxnSpPr>
          <p:nvPr>
            <p:extLst>
              <p:ext uri="{386F3935-93C4-4BCD-93E2-E3B085C9AB24}">
                <p16:designElem xmlns:p16="http://schemas.microsoft.com/office/powerpoint/2015/main" val="1"/>
              </p:ext>
            </p:extLst>
          </p:nvPr>
        </p:nvCxnSpPr>
        <p:spPr>
          <a:xfrm flipV="1">
            <a:off x="43274" y="3428999"/>
            <a:ext cx="3981487" cy="1"/>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68" name="Rectangle 58">
            <a:extLst>
              <a:ext uri="{FF2B5EF4-FFF2-40B4-BE49-F238E27FC236}">
                <a16:creationId xmlns:a16="http://schemas.microsoft.com/office/drawing/2014/main" id="{D186EF0F-263A-4E77-AECD-826735E6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0">
            <a:extLst>
              <a:ext uri="{FF2B5EF4-FFF2-40B4-BE49-F238E27FC236}">
                <a16:creationId xmlns:a16="http://schemas.microsoft.com/office/drawing/2014/main" id="{9EBCB54A-5AE5-4CDA-BFC3-7B3D028285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30F85507-F7A7-7544-86E9-D5E371C39A6F}"/>
              </a:ext>
            </a:extLst>
          </p:cNvPr>
          <p:cNvSpPr>
            <a:spLocks noGrp="1"/>
          </p:cNvSpPr>
          <p:nvPr>
            <p:ph type="title"/>
          </p:nvPr>
        </p:nvSpPr>
        <p:spPr>
          <a:xfrm>
            <a:off x="4534598" y="618517"/>
            <a:ext cx="6672886" cy="1596177"/>
          </a:xfrm>
        </p:spPr>
        <p:txBody>
          <a:bodyPr vert="horz" lIns="91440" tIns="45720" rIns="91440" bIns="45720" rtlCol="0" anchor="ctr">
            <a:normAutofit/>
          </a:bodyPr>
          <a:lstStyle/>
          <a:p>
            <a:r>
              <a:rPr lang="en-US"/>
              <a:t>Le cONTEXTE</a:t>
            </a:r>
          </a:p>
        </p:txBody>
      </p:sp>
      <p:sp>
        <p:nvSpPr>
          <p:cNvPr id="3" name="Espace réservé du contenu 2">
            <a:extLst>
              <a:ext uri="{FF2B5EF4-FFF2-40B4-BE49-F238E27FC236}">
                <a16:creationId xmlns:a16="http://schemas.microsoft.com/office/drawing/2014/main" id="{A0EC2812-B7B5-5A4E-A945-3C2C855DEBE5}"/>
              </a:ext>
            </a:extLst>
          </p:cNvPr>
          <p:cNvSpPr>
            <a:spLocks noGrp="1"/>
          </p:cNvSpPr>
          <p:nvPr>
            <p:ph sz="quarter" idx="13"/>
          </p:nvPr>
        </p:nvSpPr>
        <p:spPr>
          <a:xfrm>
            <a:off x="4534596" y="2367092"/>
            <a:ext cx="6672887" cy="3424107"/>
          </a:xfrm>
        </p:spPr>
        <p:txBody>
          <a:bodyPr vert="horz" lIns="91440" tIns="45720" rIns="91440" bIns="45720" rtlCol="0">
            <a:normAutofit/>
          </a:bodyPr>
          <a:lstStyle/>
          <a:p>
            <a:r>
              <a:rPr lang="en-US"/>
              <a:t>Jamais il n’a été autant question de «  bienveillance  », de BONNES PRATIQUEs, D’ELABORATION DE CHARTES ETHIQUES dans les entreprises ViSANT AU RESPECT DU BIEN ÊTRE AU TRAVAIL ET AU RESPECT DE L’INDIVIDU. </a:t>
            </a:r>
          </a:p>
          <a:p>
            <a:r>
              <a:rPr lang="en-US"/>
              <a:t>Les « chief happiness officer  » fleurissent… Le terreau PARAîT favorable. </a:t>
            </a:r>
          </a:p>
        </p:txBody>
      </p:sp>
      <p:sp>
        <p:nvSpPr>
          <p:cNvPr id="22" name="ZoneTexte 21">
            <a:extLst>
              <a:ext uri="{FF2B5EF4-FFF2-40B4-BE49-F238E27FC236}">
                <a16:creationId xmlns:a16="http://schemas.microsoft.com/office/drawing/2014/main" id="{DD11967C-D8BD-734B-B889-99564FA530A4}"/>
              </a:ext>
            </a:extLst>
          </p:cNvPr>
          <p:cNvSpPr txBox="1"/>
          <p:nvPr/>
        </p:nvSpPr>
        <p:spPr>
          <a:xfrm>
            <a:off x="1671232" y="3228944"/>
            <a:ext cx="2353529" cy="200055"/>
          </a:xfrm>
          <a:prstGeom prst="rect">
            <a:avLst/>
          </a:prstGeom>
          <a:solidFill>
            <a:srgbClr val="000000"/>
          </a:solidFill>
        </p:spPr>
        <p:txBody>
          <a:bodyPr wrap="none" rtlCol="0">
            <a:spAutoFit/>
          </a:bodyPr>
          <a:lstStyle/>
          <a:p>
            <a:pPr algn="r">
              <a:spcAft>
                <a:spcPts val="600"/>
              </a:spcAft>
            </a:pPr>
            <a:r>
              <a:rPr lang="fr-FR" sz="700">
                <a:solidFill>
                  <a:srgbClr val="FFFFFF"/>
                </a:solidFill>
                <a:hlinkClick r:id="rId5" tooltip="http://alexis.monville.com/blog/2015/02/04/le-bonheur-au-travail-2/">
                  <a:extLst>
                    <a:ext uri="{A12FA001-AC4F-418D-AE19-62706E023703}">
                      <ahyp:hlinkClr xmlns:ahyp="http://schemas.microsoft.com/office/drawing/2018/hyperlinkcolor" val="tx"/>
                    </a:ext>
                  </a:extLst>
                </a:hlinkClick>
              </a:rPr>
              <a:t>Cette photo</a:t>
            </a:r>
            <a:r>
              <a:rPr lang="fr-FR" sz="700">
                <a:solidFill>
                  <a:srgbClr val="FFFFFF"/>
                </a:solidFill>
              </a:rPr>
              <a:t> par Auteur inconnu est soumis à la licence </a:t>
            </a:r>
            <a:r>
              <a:rPr lang="fr-FR" sz="700">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fr-FR" sz="700">
              <a:solidFill>
                <a:srgbClr val="FFFFFF"/>
              </a:solidFill>
            </a:endParaRPr>
          </a:p>
        </p:txBody>
      </p:sp>
    </p:spTree>
    <p:extLst>
      <p:ext uri="{BB962C8B-B14F-4D97-AF65-F5344CB8AC3E}">
        <p14:creationId xmlns:p14="http://schemas.microsoft.com/office/powerpoint/2010/main" val="166648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2" name="Picture 2">
            <a:extLst>
              <a:ext uri="{FF2B5EF4-FFF2-40B4-BE49-F238E27FC236}">
                <a16:creationId xmlns:a16="http://schemas.microsoft.com/office/drawing/2014/main" id="{55185833-50A1-4075-9C90-F6E7B153AE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a:extLst>
              <a:ext uri="{FF2B5EF4-FFF2-40B4-BE49-F238E27FC236}">
                <a16:creationId xmlns:a16="http://schemas.microsoft.com/office/drawing/2014/main" id="{680F41EF-72A4-4DA7-9DEB-C487B2512F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6" name="Rectangle 85">
            <a:extLst>
              <a:ext uri="{FF2B5EF4-FFF2-40B4-BE49-F238E27FC236}">
                <a16:creationId xmlns:a16="http://schemas.microsoft.com/office/drawing/2014/main" id="{4F7D3D9C-B868-41E0-AC6B-0CEDDA3D9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2">
            <a:extLst>
              <a:ext uri="{FF2B5EF4-FFF2-40B4-BE49-F238E27FC236}">
                <a16:creationId xmlns:a16="http://schemas.microsoft.com/office/drawing/2014/main" id="{3EFBBCCA-E851-463D-A9E1-5F35DF6B31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descr="ASTROVET: La sindrome del burn-out">
            <a:extLst>
              <a:ext uri="{FF2B5EF4-FFF2-40B4-BE49-F238E27FC236}">
                <a16:creationId xmlns:a16="http://schemas.microsoft.com/office/drawing/2014/main" id="{A75C643E-6605-AF45-ABF9-CF4FE8E16DB6}"/>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5568" r="-2" b="-2"/>
          <a:stretch/>
        </p:blipFill>
        <p:spPr>
          <a:xfrm>
            <a:off x="8157371" y="3429000"/>
            <a:ext cx="4034629" cy="3429000"/>
          </a:xfrm>
          <a:prstGeom prst="rect">
            <a:avLst/>
          </a:prstGeom>
          <a:scene3d>
            <a:camera prst="orthographicFront"/>
            <a:lightRig rig="threePt" dir="t">
              <a:rot lat="0" lon="0" rev="2700000"/>
            </a:lightRig>
          </a:scene3d>
          <a:sp3d contourW="6350">
            <a:bevelT h="38100"/>
            <a:contourClr>
              <a:srgbClr val="C0C0C0"/>
            </a:contourClr>
          </a:sp3d>
        </p:spPr>
      </p:pic>
      <p:cxnSp>
        <p:nvCxnSpPr>
          <p:cNvPr id="90" name="Straight Connector 89">
            <a:extLst>
              <a:ext uri="{FF2B5EF4-FFF2-40B4-BE49-F238E27FC236}">
                <a16:creationId xmlns:a16="http://schemas.microsoft.com/office/drawing/2014/main" id="{5376D860-CEDA-4A40-8599-DCA4E19C5F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7371" y="3433232"/>
            <a:ext cx="3995298"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1C2FA0C4-B80E-4B2A-A964-E3C69A88F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93">
            <a:extLst>
              <a:ext uri="{FF2B5EF4-FFF2-40B4-BE49-F238E27FC236}">
                <a16:creationId xmlns:a16="http://schemas.microsoft.com/office/drawing/2014/main" id="{45DEC4C6-A336-46AE-991C-4D3A6073A6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Espace réservé du contenu 15" descr="Burn-out ou dépression : quelles différences ...">
            <a:extLst>
              <a:ext uri="{FF2B5EF4-FFF2-40B4-BE49-F238E27FC236}">
                <a16:creationId xmlns:a16="http://schemas.microsoft.com/office/drawing/2014/main" id="{E53ECA43-18D1-BF4E-87D9-2B8ACB654DBA}"/>
              </a:ext>
            </a:extLst>
          </p:cNvPr>
          <p:cNvPicPr>
            <a:picLocks noGrp="1" noChangeAspect="1"/>
          </p:cNvPicPr>
          <p:nvPr>
            <p:ph sz="quarter" idx="14"/>
          </p:nvPr>
        </p:nvPicPr>
        <p:blipFill rotWithShape="1">
          <a:blip r:embed="rId6">
            <a:extLst>
              <a:ext uri="{837473B0-CC2E-450A-ABE3-18F120FF3D39}">
                <a1611:picAttrSrcUrl xmlns:a1611="http://schemas.microsoft.com/office/drawing/2016/11/main" r:id="rId7"/>
              </a:ext>
            </a:extLst>
          </a:blip>
          <a:srcRect l="5960" r="5793"/>
          <a:stretch/>
        </p:blipFill>
        <p:spPr>
          <a:xfrm>
            <a:off x="8157374" y="10"/>
            <a:ext cx="4034626" cy="3428989"/>
          </a:xfrm>
          <a:prstGeom prst="rect">
            <a:avLst/>
          </a:prstGeom>
          <a:scene3d>
            <a:camera prst="orthographicFront"/>
            <a:lightRig rig="threePt" dir="t">
              <a:rot lat="0" lon="0" rev="2700000"/>
            </a:lightRig>
          </a:scene3d>
          <a:sp3d contourW="6350">
            <a:bevelT h="38100"/>
            <a:contourClr>
              <a:srgbClr val="C0C0C0"/>
            </a:contourClr>
          </a:sp3d>
        </p:spPr>
      </p:pic>
      <p:sp>
        <p:nvSpPr>
          <p:cNvPr id="2" name="Titre 1">
            <a:extLst>
              <a:ext uri="{FF2B5EF4-FFF2-40B4-BE49-F238E27FC236}">
                <a16:creationId xmlns:a16="http://schemas.microsoft.com/office/drawing/2014/main" id="{011081D6-F2C6-4C43-AA51-72587B453FDC}"/>
              </a:ext>
            </a:extLst>
          </p:cNvPr>
          <p:cNvSpPr>
            <a:spLocks noGrp="1"/>
          </p:cNvSpPr>
          <p:nvPr>
            <p:ph type="title"/>
          </p:nvPr>
        </p:nvSpPr>
        <p:spPr>
          <a:xfrm>
            <a:off x="738841" y="426004"/>
            <a:ext cx="6754198" cy="1748574"/>
          </a:xfrm>
        </p:spPr>
        <p:txBody>
          <a:bodyPr vert="horz" lIns="91440" tIns="45720" rIns="91440" bIns="45720" rtlCol="0" anchor="ctr">
            <a:normAutofit/>
          </a:bodyPr>
          <a:lstStyle/>
          <a:p>
            <a:r>
              <a:rPr lang="en-US" sz="2500" dirty="0"/>
              <a:t>DERRIERE LES BONNES INTENTIONS, </a:t>
            </a:r>
            <a:br>
              <a:rPr lang="en-US" sz="2500" dirty="0"/>
            </a:br>
            <a:r>
              <a:rPr lang="en-US" sz="2500" dirty="0"/>
              <a:t>UNE REALITE  Plus CONTRASTEE AVEC UNE MONTEE CONSTATEE DE LA SOUFFRANCE </a:t>
            </a:r>
            <a:br>
              <a:rPr lang="en-US" sz="2500" dirty="0"/>
            </a:br>
            <a:r>
              <a:rPr lang="en-US" sz="2500" dirty="0"/>
              <a:t>AU TRAVAIL</a:t>
            </a:r>
          </a:p>
        </p:txBody>
      </p:sp>
      <p:sp>
        <p:nvSpPr>
          <p:cNvPr id="3" name="Espace réservé du contenu 2">
            <a:extLst>
              <a:ext uri="{FF2B5EF4-FFF2-40B4-BE49-F238E27FC236}">
                <a16:creationId xmlns:a16="http://schemas.microsoft.com/office/drawing/2014/main" id="{B0CE8105-EE4C-0A42-9033-F653CC97C1EA}"/>
              </a:ext>
            </a:extLst>
          </p:cNvPr>
          <p:cNvSpPr>
            <a:spLocks noGrp="1"/>
          </p:cNvSpPr>
          <p:nvPr>
            <p:ph sz="quarter" idx="13"/>
          </p:nvPr>
        </p:nvSpPr>
        <p:spPr>
          <a:xfrm>
            <a:off x="913774" y="2367092"/>
            <a:ext cx="6672887" cy="3424107"/>
          </a:xfrm>
        </p:spPr>
        <p:txBody>
          <a:bodyPr vert="horz" lIns="91440" tIns="45720" rIns="91440" bIns="45720" rtlCol="0">
            <a:normAutofit/>
          </a:bodyPr>
          <a:lstStyle/>
          <a:p>
            <a:pPr>
              <a:lnSpc>
                <a:spcPct val="110000"/>
              </a:lnSpc>
            </a:pPr>
            <a:r>
              <a:rPr lang="en-US" sz="1700" b="1" dirty="0"/>
              <a:t>Stress et </a:t>
            </a:r>
            <a:r>
              <a:rPr lang="en-US" sz="1700" b="1" dirty="0" err="1"/>
              <a:t>risques</a:t>
            </a:r>
            <a:r>
              <a:rPr lang="en-US" sz="1700" b="1" dirty="0"/>
              <a:t> </a:t>
            </a:r>
            <a:r>
              <a:rPr lang="en-US" sz="1700" b="1" dirty="0" err="1"/>
              <a:t>psychosociaux</a:t>
            </a:r>
            <a:r>
              <a:rPr lang="en-US" sz="1700" b="1" dirty="0"/>
              <a:t> au travail (</a:t>
            </a:r>
            <a:r>
              <a:rPr lang="en-US" sz="1700" b="1" dirty="0" err="1"/>
              <a:t>Problèmes</a:t>
            </a:r>
            <a:r>
              <a:rPr lang="en-US" sz="1700" b="1" dirty="0"/>
              <a:t> politiques et </a:t>
            </a:r>
            <a:r>
              <a:rPr lang="en-US" sz="1700" b="1" dirty="0" err="1"/>
              <a:t>sociaux</a:t>
            </a:r>
            <a:r>
              <a:rPr lang="en-US" sz="1700" b="1" dirty="0"/>
              <a:t> n° 965)</a:t>
            </a:r>
          </a:p>
          <a:p>
            <a:pPr>
              <a:lnSpc>
                <a:spcPct val="110000"/>
              </a:lnSpc>
            </a:pPr>
            <a:r>
              <a:rPr lang="en-US" sz="1700" dirty="0"/>
              <a:t>Par </a:t>
            </a:r>
            <a:r>
              <a:rPr lang="en-US" sz="1700" dirty="0">
                <a:hlinkClick r:id="rId8"/>
              </a:rPr>
              <a:t>Annie Thébaud-Mony</a:t>
            </a:r>
            <a:r>
              <a:rPr lang="en-US" sz="1700" dirty="0"/>
              <a:t> et Nathalie </a:t>
            </a:r>
            <a:r>
              <a:rPr lang="en-US" sz="1700" dirty="0" err="1"/>
              <a:t>Robatel</a:t>
            </a:r>
            <a:br>
              <a:rPr lang="en-US" sz="1700" dirty="0"/>
            </a:br>
            <a:br>
              <a:rPr lang="en-US" sz="1700" dirty="0"/>
            </a:br>
            <a:r>
              <a:rPr lang="en-US" sz="1700" i="1" dirty="0"/>
              <a:t>La question du mal-</a:t>
            </a:r>
            <a:r>
              <a:rPr lang="en-US" sz="1700" i="1" dirty="0" err="1"/>
              <a:t>être</a:t>
            </a:r>
            <a:r>
              <a:rPr lang="en-US" sz="1700" i="1" dirty="0"/>
              <a:t> au travail </a:t>
            </a:r>
            <a:r>
              <a:rPr lang="en-US" sz="1700" i="1" dirty="0" err="1"/>
              <a:t>vient</a:t>
            </a:r>
            <a:r>
              <a:rPr lang="en-US" sz="1700" i="1" dirty="0"/>
              <a:t>, </a:t>
            </a:r>
            <a:r>
              <a:rPr lang="en-US" sz="1700" i="1" dirty="0" err="1"/>
              <a:t>depuis</a:t>
            </a:r>
            <a:r>
              <a:rPr lang="en-US" sz="1700" i="1" dirty="0"/>
              <a:t> </a:t>
            </a:r>
            <a:r>
              <a:rPr lang="en-US" sz="1700" i="1" dirty="0" err="1"/>
              <a:t>ces</a:t>
            </a:r>
            <a:r>
              <a:rPr lang="en-US" sz="1700" i="1" dirty="0"/>
              <a:t> </a:t>
            </a:r>
            <a:r>
              <a:rPr lang="en-US" sz="1700" i="1" dirty="0" err="1"/>
              <a:t>dernières</a:t>
            </a:r>
            <a:r>
              <a:rPr lang="en-US" sz="1700" i="1" dirty="0"/>
              <a:t> </a:t>
            </a:r>
            <a:r>
              <a:rPr lang="en-US" sz="1700" i="1" dirty="0" err="1"/>
              <a:t>années</a:t>
            </a:r>
            <a:r>
              <a:rPr lang="en-US" sz="1700" i="1" dirty="0"/>
              <a:t>, </a:t>
            </a:r>
            <a:r>
              <a:rPr lang="en-US" sz="1700" i="1" dirty="0" err="1"/>
              <a:t>occuper</a:t>
            </a:r>
            <a:r>
              <a:rPr lang="en-US" sz="1700" i="1" dirty="0"/>
              <a:t> le </a:t>
            </a:r>
            <a:r>
              <a:rPr lang="en-US" sz="1700" i="1" dirty="0" err="1"/>
              <a:t>devant</a:t>
            </a:r>
            <a:r>
              <a:rPr lang="en-US" sz="1700" i="1" dirty="0"/>
              <a:t> de la scène, et de </a:t>
            </a:r>
            <a:r>
              <a:rPr lang="en-US" sz="1700" i="1" dirty="0" err="1"/>
              <a:t>façon</a:t>
            </a:r>
            <a:r>
              <a:rPr lang="en-US" sz="1700" i="1" dirty="0"/>
              <a:t> </a:t>
            </a:r>
            <a:r>
              <a:rPr lang="en-US" sz="1700" i="1" dirty="0" err="1"/>
              <a:t>parfois</a:t>
            </a:r>
            <a:r>
              <a:rPr lang="en-US" sz="1700" i="1" dirty="0"/>
              <a:t> </a:t>
            </a:r>
            <a:r>
              <a:rPr lang="en-US" sz="1700" i="1" dirty="0" err="1"/>
              <a:t>tragique</a:t>
            </a:r>
            <a:r>
              <a:rPr lang="en-US" sz="1700" i="1" dirty="0"/>
              <a:t> </a:t>
            </a:r>
            <a:r>
              <a:rPr lang="en-US" sz="1700" i="1" dirty="0" err="1"/>
              <a:t>dans</a:t>
            </a:r>
            <a:r>
              <a:rPr lang="en-US" sz="1700" i="1" dirty="0"/>
              <a:t> les </a:t>
            </a:r>
            <a:r>
              <a:rPr lang="en-US" sz="1700" i="1" dirty="0" err="1"/>
              <a:t>cas</a:t>
            </a:r>
            <a:r>
              <a:rPr lang="en-US" sz="1700" i="1" dirty="0"/>
              <a:t> de suicides. La </a:t>
            </a:r>
            <a:r>
              <a:rPr lang="en-US" sz="1700" i="1" dirty="0" err="1"/>
              <a:t>mondialisation</a:t>
            </a:r>
            <a:r>
              <a:rPr lang="en-US" sz="1700" i="1" dirty="0"/>
              <a:t>, </a:t>
            </a:r>
            <a:r>
              <a:rPr lang="en-US" sz="1700" i="1" dirty="0" err="1"/>
              <a:t>l'emprise</a:t>
            </a:r>
            <a:r>
              <a:rPr lang="en-US" sz="1700" i="1" dirty="0"/>
              <a:t> </a:t>
            </a:r>
            <a:r>
              <a:rPr lang="en-US" sz="1700" i="1" dirty="0" err="1"/>
              <a:t>croissante</a:t>
            </a:r>
            <a:r>
              <a:rPr lang="en-US" sz="1700" i="1" dirty="0"/>
              <a:t> du capital financier sur les </a:t>
            </a:r>
            <a:r>
              <a:rPr lang="en-US" sz="1700" i="1" dirty="0" err="1"/>
              <a:t>systèmes</a:t>
            </a:r>
            <a:r>
              <a:rPr lang="en-US" sz="1700" i="1" dirty="0"/>
              <a:t> </a:t>
            </a:r>
            <a:r>
              <a:rPr lang="en-US" sz="1700" i="1" dirty="0" err="1"/>
              <a:t>productifs</a:t>
            </a:r>
            <a:r>
              <a:rPr lang="en-US" sz="1700" i="1" dirty="0"/>
              <a:t>, la recherche de </a:t>
            </a:r>
            <a:r>
              <a:rPr lang="en-US" sz="1700" i="1" dirty="0" err="1"/>
              <a:t>rentabilité</a:t>
            </a:r>
            <a:r>
              <a:rPr lang="en-US" sz="1700" i="1" dirty="0"/>
              <a:t> </a:t>
            </a:r>
            <a:r>
              <a:rPr lang="en-US" sz="1700" i="1" dirty="0" err="1"/>
              <a:t>concourent</a:t>
            </a:r>
            <a:r>
              <a:rPr lang="en-US" sz="1700" i="1" dirty="0"/>
              <a:t> </a:t>
            </a:r>
            <a:r>
              <a:rPr lang="en-US" sz="1700" i="1" dirty="0" err="1"/>
              <a:t>en</a:t>
            </a:r>
            <a:r>
              <a:rPr lang="en-US" sz="1700" i="1" dirty="0"/>
              <a:t> </a:t>
            </a:r>
            <a:r>
              <a:rPr lang="en-US" sz="1700" i="1" dirty="0" err="1"/>
              <a:t>effet</a:t>
            </a:r>
            <a:r>
              <a:rPr lang="en-US" sz="1700" i="1" dirty="0"/>
              <a:t> </a:t>
            </a:r>
            <a:r>
              <a:rPr lang="en-US" sz="1700" i="1" dirty="0" err="1"/>
              <a:t>à</a:t>
            </a:r>
            <a:r>
              <a:rPr lang="en-US" sz="1700" i="1" dirty="0"/>
              <a:t> transformer </a:t>
            </a:r>
            <a:r>
              <a:rPr lang="en-US" sz="1700" i="1" dirty="0" err="1"/>
              <a:t>profondément</a:t>
            </a:r>
            <a:r>
              <a:rPr lang="en-US" sz="1700" i="1" dirty="0"/>
              <a:t> les </a:t>
            </a:r>
            <a:r>
              <a:rPr lang="en-US" sz="1700" i="1" dirty="0" err="1"/>
              <a:t>organisations</a:t>
            </a:r>
            <a:r>
              <a:rPr lang="en-US" sz="1700" i="1" dirty="0"/>
              <a:t> du travail.</a:t>
            </a:r>
            <a:br>
              <a:rPr lang="en-US" sz="1700" i="1" dirty="0"/>
            </a:br>
            <a:endParaRPr lang="en-US" sz="1700" i="1" dirty="0"/>
          </a:p>
        </p:txBody>
      </p:sp>
    </p:spTree>
    <p:extLst>
      <p:ext uri="{BB962C8B-B14F-4D97-AF65-F5344CB8AC3E}">
        <p14:creationId xmlns:p14="http://schemas.microsoft.com/office/powerpoint/2010/main" val="202777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E732691-FE48-1C4A-88A3-F6CA1E7E9B44}"/>
              </a:ext>
            </a:extLst>
          </p:cNvPr>
          <p:cNvSpPr>
            <a:spLocks noGrp="1"/>
          </p:cNvSpPr>
          <p:nvPr>
            <p:ph type="title"/>
          </p:nvPr>
        </p:nvSpPr>
        <p:spPr/>
        <p:txBody>
          <a:bodyPr/>
          <a:lstStyle/>
          <a:p>
            <a:r>
              <a:rPr lang="fr-FR" dirty="0"/>
              <a:t> AVEC SES IMPLICATIONS HUMAINES </a:t>
            </a:r>
            <a:br>
              <a:rPr lang="fr-FR" dirty="0"/>
            </a:br>
            <a:r>
              <a:rPr lang="fr-FR" dirty="0"/>
              <a:t>ET  SON </a:t>
            </a:r>
            <a:r>
              <a:rPr lang="fr-FR" dirty="0" err="1"/>
              <a:t>COûT</a:t>
            </a:r>
            <a:r>
              <a:rPr lang="fr-FR" dirty="0"/>
              <a:t> SOCIAL </a:t>
            </a:r>
          </a:p>
        </p:txBody>
      </p:sp>
      <p:sp>
        <p:nvSpPr>
          <p:cNvPr id="3" name="Espace réservé du contenu 2">
            <a:extLst>
              <a:ext uri="{FF2B5EF4-FFF2-40B4-BE49-F238E27FC236}">
                <a16:creationId xmlns:a16="http://schemas.microsoft.com/office/drawing/2014/main" id="{070D8137-2CEB-D040-927F-0631823B2E8C}"/>
              </a:ext>
            </a:extLst>
          </p:cNvPr>
          <p:cNvSpPr>
            <a:spLocks noGrp="1"/>
          </p:cNvSpPr>
          <p:nvPr>
            <p:ph sz="quarter" idx="13"/>
          </p:nvPr>
        </p:nvSpPr>
        <p:spPr/>
        <p:txBody>
          <a:bodyPr>
            <a:normAutofit/>
          </a:bodyPr>
          <a:lstStyle/>
          <a:p>
            <a:r>
              <a:rPr lang="fr-FR" b="1" dirty="0"/>
              <a:t>LES CHIFFRES DU BURN OUT</a:t>
            </a:r>
          </a:p>
          <a:p>
            <a:r>
              <a:rPr lang="fr-FR" b="1" dirty="0"/>
              <a:t>BURN OUT : ce mal de plus en plus répandu dans les entreprises</a:t>
            </a:r>
            <a:endParaRPr lang="fr-FR" dirty="0"/>
          </a:p>
          <a:p>
            <a:r>
              <a:rPr lang="fr-FR" dirty="0"/>
              <a:t>Selon les </a:t>
            </a:r>
            <a:r>
              <a:rPr lang="fr-FR" b="1" dirty="0">
                <a:hlinkClick r:id="rId2"/>
              </a:rPr>
              <a:t>dernières estimations de l’Assurance maladie publiée en janvier 2018</a:t>
            </a:r>
            <a:r>
              <a:rPr lang="fr-FR" dirty="0"/>
              <a:t>, 10.000 cas d’affections psychiques ont été reconnues au titre des accidents du travail avec arrêt. Près de 600 cas ont même été reconnues en tant que maladie professionnelle en 2016 (contre 100 en 2010). </a:t>
            </a:r>
            <a:r>
              <a:rPr lang="fr-FR" b="1" dirty="0"/>
              <a:t>LA progression était de 10% par an entre 2011 et 2014, de 5% en 2015 pour ralentir à 1% en 2016.”</a:t>
            </a:r>
          </a:p>
          <a:p>
            <a:endParaRPr lang="fr-FR" dirty="0"/>
          </a:p>
        </p:txBody>
      </p:sp>
    </p:spTree>
    <p:extLst>
      <p:ext uri="{BB962C8B-B14F-4D97-AF65-F5344CB8AC3E}">
        <p14:creationId xmlns:p14="http://schemas.microsoft.com/office/powerpoint/2010/main" val="371766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73DC28-B484-5F4A-B8AE-1F59ABE2E9FE}"/>
              </a:ext>
            </a:extLst>
          </p:cNvPr>
          <p:cNvSpPr>
            <a:spLocks noGrp="1"/>
          </p:cNvSpPr>
          <p:nvPr>
            <p:ph type="title"/>
          </p:nvPr>
        </p:nvSpPr>
        <p:spPr/>
        <p:txBody>
          <a:bodyPr/>
          <a:lstStyle/>
          <a:p>
            <a:r>
              <a:rPr lang="fr-FR" dirty="0"/>
              <a:t>Le </a:t>
            </a:r>
            <a:r>
              <a:rPr lang="fr-FR" dirty="0" err="1"/>
              <a:t>Burn-out</a:t>
            </a:r>
            <a:r>
              <a:rPr lang="fr-FR" dirty="0"/>
              <a:t> </a:t>
            </a:r>
            <a:r>
              <a:rPr lang="fr-FR" dirty="0" err="1"/>
              <a:t>devienDRAIt</a:t>
            </a:r>
            <a:r>
              <a:rPr lang="fr-FR" dirty="0"/>
              <a:t> MÊME </a:t>
            </a:r>
            <a:br>
              <a:rPr lang="fr-FR" dirty="0"/>
            </a:br>
            <a:r>
              <a:rPr lang="fr-FR" dirty="0"/>
              <a:t>« </a:t>
            </a:r>
            <a:r>
              <a:rPr lang="fr-FR" dirty="0" err="1"/>
              <a:t>unE</a:t>
            </a:r>
            <a:r>
              <a:rPr lang="fr-FR" dirty="0"/>
              <a:t> PATHOLOGIE DE  </a:t>
            </a:r>
            <a:r>
              <a:rPr lang="fr-FR" dirty="0" err="1"/>
              <a:t>ciVIlisation</a:t>
            </a:r>
            <a:r>
              <a:rPr lang="fr-FR" dirty="0"/>
              <a:t> »</a:t>
            </a:r>
          </a:p>
        </p:txBody>
      </p:sp>
      <p:sp>
        <p:nvSpPr>
          <p:cNvPr id="5" name="Espace réservé du contenu 4">
            <a:extLst>
              <a:ext uri="{FF2B5EF4-FFF2-40B4-BE49-F238E27FC236}">
                <a16:creationId xmlns:a16="http://schemas.microsoft.com/office/drawing/2014/main" id="{1BAE2591-0065-6D46-991F-E579C3CC1729}"/>
              </a:ext>
            </a:extLst>
          </p:cNvPr>
          <p:cNvSpPr>
            <a:spLocks noGrp="1"/>
          </p:cNvSpPr>
          <p:nvPr>
            <p:ph sz="quarter" idx="13"/>
          </p:nvPr>
        </p:nvSpPr>
        <p:spPr/>
        <p:txBody>
          <a:bodyPr>
            <a:normAutofit lnSpcReduction="10000"/>
          </a:bodyPr>
          <a:lstStyle/>
          <a:p>
            <a:r>
              <a:rPr lang="fr-FR" dirty="0"/>
              <a:t>Dans « Global </a:t>
            </a:r>
            <a:r>
              <a:rPr lang="fr-FR" dirty="0" err="1"/>
              <a:t>Burn-out</a:t>
            </a:r>
            <a:r>
              <a:rPr lang="fr-FR" dirty="0"/>
              <a:t> » le philosophe Pascal Chabot nous livre son point de vue: </a:t>
            </a:r>
          </a:p>
          <a:p>
            <a:r>
              <a:rPr lang="fr-FR" i="1" dirty="0"/>
              <a:t>L’époque aime l’intensité, le rendement et la mobilisation. Elles utilisent toutes les ressources qu’elles soient humaines ou matérielles pour en tirer l’apport maximal, parvenant parfois a les épuiser. Ces logiques qui sont des forces, constituent l’une des </a:t>
            </a:r>
            <a:r>
              <a:rPr lang="fr-FR" i="1" dirty="0" err="1"/>
              <a:t>rEalités</a:t>
            </a:r>
            <a:r>
              <a:rPr lang="fr-FR" i="1" dirty="0"/>
              <a:t> de notre époque. Qu’on les nomme rationalisation, financiarisation, bureaucratisation, externalisation ou numérisation ne doit pas masquer leur trait commun qui est de marginaliser l’Humain » </a:t>
            </a:r>
          </a:p>
        </p:txBody>
      </p:sp>
    </p:spTree>
    <p:extLst>
      <p:ext uri="{BB962C8B-B14F-4D97-AF65-F5344CB8AC3E}">
        <p14:creationId xmlns:p14="http://schemas.microsoft.com/office/powerpoint/2010/main" val="202327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0CE8105-EE4C-0A42-9033-F653CC97C1EA}"/>
              </a:ext>
            </a:extLst>
          </p:cNvPr>
          <p:cNvSpPr>
            <a:spLocks noGrp="1"/>
          </p:cNvSpPr>
          <p:nvPr>
            <p:ph sz="quarter" idx="13"/>
          </p:nvPr>
        </p:nvSpPr>
        <p:spPr>
          <a:xfrm>
            <a:off x="925286" y="2114276"/>
            <a:ext cx="5905500" cy="3576505"/>
          </a:xfrm>
        </p:spPr>
        <p:txBody>
          <a:bodyPr>
            <a:normAutofit fontScale="92500"/>
          </a:bodyPr>
          <a:lstStyle/>
          <a:p>
            <a:pPr marL="0" indent="0">
              <a:buNone/>
            </a:pPr>
            <a:r>
              <a:rPr lang="fr-FR" b="1" dirty="0"/>
              <a:t>TOUTES LES CATEGORIES DE SALARIES SONT ATTEINTES </a:t>
            </a:r>
            <a:br>
              <a:rPr lang="fr-FR" dirty="0"/>
            </a:br>
            <a:br>
              <a:rPr lang="fr-FR" dirty="0"/>
            </a:br>
            <a:r>
              <a:rPr lang="fr-FR" i="1" dirty="0"/>
              <a:t>L'objectif de productivité pèse de plus en plus sur toutes les catégories de salariés dont les conditions de travail s'en trouvent altérées. Les maladies professionnelles, les manifestations de stress, les pratiques de harcèlement ou les violences vont croissant.</a:t>
            </a:r>
            <a:br>
              <a:rPr lang="fr-FR" i="1" dirty="0"/>
            </a:br>
            <a:br>
              <a:rPr lang="fr-FR" i="1" dirty="0"/>
            </a:br>
            <a:endParaRPr lang="fr-FR" i="1" dirty="0"/>
          </a:p>
          <a:p>
            <a:pPr marL="0" indent="0">
              <a:buNone/>
            </a:pPr>
            <a:endParaRPr lang="fr-FR" dirty="0"/>
          </a:p>
        </p:txBody>
      </p:sp>
      <p:pic>
        <p:nvPicPr>
          <p:cNvPr id="6" name="Image 5" descr="Une image contenant jouet, groupe&#10;&#10;Description générée automatiquement">
            <a:extLst>
              <a:ext uri="{FF2B5EF4-FFF2-40B4-BE49-F238E27FC236}">
                <a16:creationId xmlns:a16="http://schemas.microsoft.com/office/drawing/2014/main" id="{3A2B24B4-13F1-CC41-8384-572CB1715A34}"/>
              </a:ext>
            </a:extLst>
          </p:cNvPr>
          <p:cNvPicPr>
            <a:picLocks noChangeAspect="1"/>
          </p:cNvPicPr>
          <p:nvPr/>
        </p:nvPicPr>
        <p:blipFill>
          <a:blip r:embed="rId2"/>
          <a:stretch>
            <a:fillRect/>
          </a:stretch>
        </p:blipFill>
        <p:spPr>
          <a:xfrm>
            <a:off x="7147378" y="2778579"/>
            <a:ext cx="3644900" cy="2247900"/>
          </a:xfrm>
          <a:prstGeom prst="rect">
            <a:avLst/>
          </a:prstGeom>
        </p:spPr>
      </p:pic>
    </p:spTree>
    <p:extLst>
      <p:ext uri="{BB962C8B-B14F-4D97-AF65-F5344CB8AC3E}">
        <p14:creationId xmlns:p14="http://schemas.microsoft.com/office/powerpoint/2010/main" val="415948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9605B3-A010-CE4E-8E8C-63D1DBD70821}"/>
              </a:ext>
            </a:extLst>
          </p:cNvPr>
          <p:cNvSpPr>
            <a:spLocks noGrp="1"/>
          </p:cNvSpPr>
          <p:nvPr>
            <p:ph type="title"/>
          </p:nvPr>
        </p:nvSpPr>
        <p:spPr/>
        <p:txBody>
          <a:bodyPr>
            <a:normAutofit fontScale="90000"/>
          </a:bodyPr>
          <a:lstStyle/>
          <a:p>
            <a:r>
              <a:rPr lang="fr-FR" dirty="0"/>
              <a:t>Les Jeunes générations SONT D’AILLEURS EN PLEINE CRISE DE CONFIANCE vis-à-vis des entreprises</a:t>
            </a:r>
            <a:br>
              <a:rPr lang="fr-FR" dirty="0"/>
            </a:br>
            <a:endParaRPr lang="fr-FR" sz="2000" dirty="0">
              <a:latin typeface="+mn-lt"/>
            </a:endParaRPr>
          </a:p>
        </p:txBody>
      </p:sp>
      <p:sp>
        <p:nvSpPr>
          <p:cNvPr id="5" name="Espace réservé du contenu 4">
            <a:extLst>
              <a:ext uri="{FF2B5EF4-FFF2-40B4-BE49-F238E27FC236}">
                <a16:creationId xmlns:a16="http://schemas.microsoft.com/office/drawing/2014/main" id="{C99B5D24-2BE2-B042-A19E-EC7CE088C8E0}"/>
              </a:ext>
            </a:extLst>
          </p:cNvPr>
          <p:cNvSpPr>
            <a:spLocks noGrp="1"/>
          </p:cNvSpPr>
          <p:nvPr>
            <p:ph sz="quarter" idx="13"/>
          </p:nvPr>
        </p:nvSpPr>
        <p:spPr/>
        <p:txBody>
          <a:bodyPr/>
          <a:lstStyle/>
          <a:p>
            <a:r>
              <a:rPr lang="fr-FR" dirty="0"/>
              <a:t>Ci après éléments d’une étude mondiale </a:t>
            </a:r>
            <a:r>
              <a:rPr lang="fr-FR" dirty="0" err="1"/>
              <a:t>deloitte</a:t>
            </a:r>
            <a:r>
              <a:rPr lang="fr-FR" dirty="0"/>
              <a:t> </a:t>
            </a:r>
            <a:r>
              <a:rPr lang="fr-FR" dirty="0" err="1"/>
              <a:t>Aupres</a:t>
            </a:r>
            <a:r>
              <a:rPr lang="fr-FR" dirty="0"/>
              <a:t> des </a:t>
            </a:r>
            <a:r>
              <a:rPr lang="fr-FR" dirty="0" err="1"/>
              <a:t>millenials</a:t>
            </a:r>
            <a:r>
              <a:rPr lang="fr-FR" dirty="0"/>
              <a:t> </a:t>
            </a:r>
          </a:p>
        </p:txBody>
      </p:sp>
    </p:spTree>
    <p:extLst>
      <p:ext uri="{BB962C8B-B14F-4D97-AF65-F5344CB8AC3E}">
        <p14:creationId xmlns:p14="http://schemas.microsoft.com/office/powerpoint/2010/main" val="363523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994CD10-05B1-124F-B200-7B943930DA9D}"/>
              </a:ext>
            </a:extLst>
          </p:cNvPr>
          <p:cNvPicPr>
            <a:picLocks noChangeAspect="1"/>
          </p:cNvPicPr>
          <p:nvPr/>
        </p:nvPicPr>
        <p:blipFill>
          <a:blip r:embed="rId2"/>
          <a:stretch>
            <a:fillRect/>
          </a:stretch>
        </p:blipFill>
        <p:spPr>
          <a:xfrm>
            <a:off x="-102870" y="0"/>
            <a:ext cx="11862620" cy="7053860"/>
          </a:xfrm>
          <a:prstGeom prst="rect">
            <a:avLst/>
          </a:prstGeom>
        </p:spPr>
      </p:pic>
    </p:spTree>
    <p:extLst>
      <p:ext uri="{BB962C8B-B14F-4D97-AF65-F5344CB8AC3E}">
        <p14:creationId xmlns:p14="http://schemas.microsoft.com/office/powerpoint/2010/main" val="3462338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7C715CA-98FD-024A-AB4D-2E2825DA338E}"/>
              </a:ext>
            </a:extLst>
          </p:cNvPr>
          <p:cNvPicPr>
            <a:picLocks noChangeAspect="1"/>
          </p:cNvPicPr>
          <p:nvPr/>
        </p:nvPicPr>
        <p:blipFill>
          <a:blip r:embed="rId2"/>
          <a:stretch>
            <a:fillRect/>
          </a:stretch>
        </p:blipFill>
        <p:spPr>
          <a:xfrm>
            <a:off x="1065068" y="462121"/>
            <a:ext cx="8995064" cy="6858000"/>
          </a:xfrm>
          <a:prstGeom prst="rect">
            <a:avLst/>
          </a:prstGeom>
        </p:spPr>
      </p:pic>
      <p:sp>
        <p:nvSpPr>
          <p:cNvPr id="5" name="ZoneTexte 4">
            <a:extLst>
              <a:ext uri="{FF2B5EF4-FFF2-40B4-BE49-F238E27FC236}">
                <a16:creationId xmlns:a16="http://schemas.microsoft.com/office/drawing/2014/main" id="{89315018-C2C4-7D42-9C52-0811171311C7}"/>
              </a:ext>
            </a:extLst>
          </p:cNvPr>
          <p:cNvSpPr txBox="1"/>
          <p:nvPr/>
        </p:nvSpPr>
        <p:spPr>
          <a:xfrm>
            <a:off x="558799" y="101599"/>
            <a:ext cx="10274300" cy="502766"/>
          </a:xfrm>
          <a:prstGeom prst="rect">
            <a:avLst/>
          </a:prstGeom>
          <a:noFill/>
        </p:spPr>
        <p:txBody>
          <a:bodyPr wrap="square" rtlCol="0">
            <a:spAutoFit/>
          </a:bodyPr>
          <a:lstStyle/>
          <a:p>
            <a:r>
              <a:rPr lang="fr-FR" sz="2667" b="1" dirty="0">
                <a:solidFill>
                  <a:srgbClr val="F2CC20"/>
                </a:solidFill>
                <a:latin typeface="Calibri" panose="020F0502020204030204" pitchFamily="34" charset="0"/>
                <a:ea typeface="+mj-ea"/>
              </a:rPr>
              <a:t>Une défiance vis a vis des entreprises avec un gros décrochage en 2018 </a:t>
            </a:r>
          </a:p>
        </p:txBody>
      </p:sp>
    </p:spTree>
    <p:extLst>
      <p:ext uri="{BB962C8B-B14F-4D97-AF65-F5344CB8AC3E}">
        <p14:creationId xmlns:p14="http://schemas.microsoft.com/office/powerpoint/2010/main" val="3355912603"/>
      </p:ext>
    </p:extLst>
  </p:cSld>
  <p:clrMapOvr>
    <a:masterClrMapping/>
  </p:clrMapOvr>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2</TotalTime>
  <Words>346</Words>
  <Application>Microsoft Macintosh PowerPoint</Application>
  <PresentationFormat>Grand écran</PresentationFormat>
  <Paragraphs>48</Paragraphs>
  <Slides>16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Tw Cen MT</vt:lpstr>
      <vt:lpstr>Ronds dans l’eau</vt:lpstr>
      <vt:lpstr>N’en fais pas une AFFAIRE PERSONNELLE  FévriER 2020    </vt:lpstr>
      <vt:lpstr>Le cONTEXTE</vt:lpstr>
      <vt:lpstr>DERRIERE LES BONNES INTENTIONS,  UNE REALITE  Plus CONTRASTEE AVEC UNE MONTEE CONSTATEE DE LA SOUFFRANCE  AU TRAVAIL</vt:lpstr>
      <vt:lpstr> AVEC SES IMPLICATIONS HUMAINES  ET  SON COûT SOCIAL </vt:lpstr>
      <vt:lpstr>Le Burn-out devienDRAIt MÊME  « unE PATHOLOGIE DE  ciVIlisation »</vt:lpstr>
      <vt:lpstr>Présentation PowerPoint</vt:lpstr>
      <vt:lpstr>Les Jeunes générations SONT D’AILLEURS EN PLEINE CRISE DE CONFIANCE vis-à-vis des entreprises </vt:lpstr>
      <vt:lpstr>Présentation PowerPoint</vt:lpstr>
      <vt:lpstr>Présentation PowerPoint</vt:lpstr>
      <vt:lpstr>Face A cette pression, LA PAROLE RESTE MUSELEE </vt:lpstr>
      <vt:lpstr>MA CONVICTION :   PLUS QU’UN SUJET POLITIQUE,   C’est un sujet DE SOCIETE   UN SUJET HUMAIN    QUI CONCERNE DE TRES NOMBREUSES CATEGORIES DE PERSONNES  TOUTES CLASSES D’AGE CONFONDUES  Y COMPRIS LES CADRES « DIRIGEANTS »    </vt:lpstr>
      <vt:lpstr> LE PITCH</vt:lpstr>
      <vt:lpstr> LE PITCH</vt:lpstr>
      <vt:lpstr>C’est un reflet systémique </vt:lpstr>
      <vt:lpstr>A qui cela s’adresse t’il? </vt:lpstr>
      <vt:lpstr>LES CIBLES JOURNALISTES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N’en fais pas une AFFAIRE PERSONNELLE  FévriER 2020    </dc:title>
  <dc:creator>Microsoft Office User</dc:creator>
  <cp:lastModifiedBy>Microsoft Office User</cp:lastModifiedBy>
  <cp:revision>2</cp:revision>
  <dcterms:created xsi:type="dcterms:W3CDTF">2020-02-17T17:18:03Z</dcterms:created>
  <dcterms:modified xsi:type="dcterms:W3CDTF">2020-02-19T17:41:12Z</dcterms:modified>
</cp:coreProperties>
</file>